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6"/>
  </p:notesMasterIdLst>
  <p:handoutMasterIdLst>
    <p:handoutMasterId r:id="rId8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56" autoAdjust="0"/>
    <p:restoredTop sz="94451" autoAdjust="0"/>
  </p:normalViewPr>
  <p:slideViewPr>
    <p:cSldViewPr>
      <p:cViewPr>
        <p:scale>
          <a:sx n="75" d="100"/>
          <a:sy n="75" d="100"/>
        </p:scale>
        <p:origin x="-2664" y="-79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11/29/2013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11/29/2013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25</a:t>
            </a:fld>
            <a:endParaRPr lang="en-US" dirty="0"/>
          </a:p>
        </p:txBody>
      </p:sp>
    </p:spTree>
    <p:extLst>
      <p:ext uri="{BB962C8B-B14F-4D97-AF65-F5344CB8AC3E}">
        <p14:creationId xmlns:p14="http://schemas.microsoft.com/office/powerpoint/2010/main" val="3283025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hirensbootcd.org/" TargetMode="External"/><Relationship Id="rId2" Type="http://schemas.openxmlformats.org/officeDocument/2006/relationships/hyperlink" Target="http://www.aida64.com/" TargetMode="External"/><Relationship Id="rId1" Type="http://schemas.openxmlformats.org/officeDocument/2006/relationships/slideLayout" Target="../slideLayouts/slideLayout2.xml"/><Relationship Id="rId4" Type="http://schemas.openxmlformats.org/officeDocument/2006/relationships/hyperlink" Target="http://www.belarc.com/" TargetMode="Externa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bg.wikipedia.org/wiki/%D0%91%D1%80%D0%BE%D0%B9%D0%BD%D0%B0_%D1%81%D0%B8%D1%81%D1%82%D0%B5%D0%BC%D0%B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1048;&#1079;&#1090;&#1086;&#1095;&#1085;&#1080;&#1082;:%20http:/bg.wikipedia.org/wiki/%D0%A4%D0%B0%D0%B9%D0%BB%D0%BE%D0%B2%D0%B0_%D1%81%D0%B8%D1%81%D1%82%D0%B5%D0%BC%D0%B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Software_development_proces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fileinfo.com/extension/wav"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en.wikipedia.org/wiki/Cream_(softwar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07/relationships/hdphoto" Target="../media/hdphoto6.wdp"/><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Vector_graphic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w3schools.com/sql/sql_func_count.asp"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bg.wikipedia.org/wiki/%D0%98%D0%B7%D1%87%D0%B8%D1%81%D0%BB%D0%B5%D0%BD%D0%B8%D1%8F_%D0%B2_%D0%BE%D0%B1%D0%BB%D0%B0%D0%BA"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bg.wikipedia.org/wiki/%D0%9F%D0%B0%D0%BC%D0%B5%D1%82_%D1%81_%D0%BF%D1%80%D0%BE%D0%B8%D0%B7%D0%B2%D0%BE%D0%BB%D0%B5%D0%BD_%D0%B4%D0%BE%D1%81%D1%82%D1%8A%D0%B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bg.wikipedia.org/wiki/%D0%9C%D0%B0%D0%BB%D1%83%D0%B5%D1%80"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businessballs.com/mehrabiancommunications.ht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Audio_file_forma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 Id="rId5" Type="http://schemas.openxmlformats.org/officeDocument/2006/relationships/image" Target="../media/image70.jpeg"/><Relationship Id="rId4" Type="http://schemas.openxmlformats.org/officeDocument/2006/relationships/image" Target="../media/image6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bg.wikipedia.org/wiki/Post_Office_Protocol" TargetMode="External"/><Relationship Id="rId2" Type="http://schemas.openxmlformats.org/officeDocument/2006/relationships/hyperlink" Target="http://en.wikipedia.org/wiki/Internet_acces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en.wikipedia.org/wiki/Webmai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en.wikipedia.org/wiki/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en.wikipedia.org/wiki/HTML" TargetMode="External"/><Relationship Id="rId2" Type="http://schemas.openxmlformats.org/officeDocument/2006/relationships/hyperlink" Target="http://en.wikipedia.org/wiki/Web_Hypertext_Application_Technology_Working_Grou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en.wikipedia.org/wiki/JavaScript" TargetMode="External"/><Relationship Id="rId2" Type="http://schemas.openxmlformats.org/officeDocument/2006/relationships/hyperlink" Target="http://www.java.com/"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buzzle.com/articles/major-types-of-software.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a:t>
            </a:r>
            <a:r>
              <a:rPr lang="bg-BG" dirty="0" smtClean="0"/>
              <a:t>екип МАНГО</a:t>
            </a:r>
            <a:r>
              <a:rPr lang="en-US" dirty="0" smtClean="0"/>
              <a:t>]</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357199" y="1026101"/>
            <a:ext cx="480394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http://schoolacademy.telerik.com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328936" cy="369332"/>
          </a:xfrm>
        </p:spPr>
        <p:txBody>
          <a:bodyPr/>
          <a:lstStyle/>
          <a:p>
            <a:r>
              <a:rPr lang="en-US" dirty="0" smtClean="0"/>
              <a:t>[]</a:t>
            </a:r>
            <a:endParaRPr lang="en-US" dirty="0"/>
          </a:p>
        </p:txBody>
      </p:sp>
    </p:spTree>
    <p:extLst>
      <p:ext uri="{BB962C8B-B14F-4D97-AF65-F5344CB8AC3E}">
        <p14:creationId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12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bg-BG" sz="3800" dirty="0"/>
              <a:t>Работа с компютърни </a:t>
            </a:r>
            <a:r>
              <a:rPr lang="bg-BG" sz="3800" dirty="0" smtClean="0"/>
              <a:t>програми</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Правила за работа с компютърни системи и </a:t>
            </a:r>
            <a:r>
              <a:rPr lang="bg-BG" dirty="0" smtClean="0"/>
              <a:t>програми</a:t>
            </a:r>
          </a:p>
          <a:p>
            <a:pPr lvl="2"/>
            <a:r>
              <a:rPr lang="bg-BG" dirty="0" smtClean="0"/>
              <a:t>Пускане </a:t>
            </a:r>
            <a:r>
              <a:rPr lang="bg-BG" dirty="0"/>
              <a:t>и </a:t>
            </a:r>
            <a:r>
              <a:rPr lang="bg-BG" dirty="0" smtClean="0"/>
              <a:t>спиране</a:t>
            </a:r>
          </a:p>
          <a:p>
            <a:pPr lvl="2"/>
            <a:r>
              <a:rPr lang="bg-BG" dirty="0" smtClean="0"/>
              <a:t>Диагностика</a:t>
            </a:r>
          </a:p>
          <a:p>
            <a:pPr lvl="2"/>
            <a:r>
              <a:rPr lang="bg-BG" dirty="0" smtClean="0"/>
              <a:t>Откриване </a:t>
            </a:r>
            <a:r>
              <a:rPr lang="bg-BG" dirty="0"/>
              <a:t>на </a:t>
            </a:r>
            <a:r>
              <a:rPr lang="bg-BG" dirty="0" smtClean="0"/>
              <a:t>проблеми</a:t>
            </a:r>
          </a:p>
          <a:p>
            <a:pPr lvl="2"/>
            <a:r>
              <a:rPr lang="bg-BG" dirty="0" smtClean="0"/>
              <a:t>Поддържане</a:t>
            </a:r>
          </a:p>
          <a:p>
            <a:pPr lvl="2"/>
            <a:r>
              <a:rPr lang="bg-BG" dirty="0" smtClean="0"/>
              <a:t>Тестване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1480126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Кое от посочените НЕ Е програма за диагностика на компютъра?</a:t>
            </a:r>
            <a:endParaRPr lang="en-US" dirty="0" smtClean="0"/>
          </a:p>
          <a:p>
            <a:pPr marL="871538" lvl="1" indent="-514350">
              <a:buFont typeface="+mj-lt"/>
              <a:buAutoNum type="alphaLcParenR"/>
            </a:pPr>
            <a:r>
              <a:rPr lang="en-US" dirty="0" smtClean="0"/>
              <a:t>AIDA64</a:t>
            </a:r>
          </a:p>
          <a:p>
            <a:pPr marL="871538" lvl="1" indent="-514350">
              <a:buFont typeface="+mj-lt"/>
              <a:buAutoNum type="alphaLcParenR"/>
            </a:pPr>
            <a:r>
              <a:rPr lang="en-US" dirty="0" smtClean="0"/>
              <a:t> </a:t>
            </a:r>
            <a:r>
              <a:rPr lang="en-US" dirty="0" err="1" smtClean="0"/>
              <a:t>Hiren's</a:t>
            </a:r>
            <a:r>
              <a:rPr lang="en-US" dirty="0" smtClean="0"/>
              <a:t> </a:t>
            </a:r>
            <a:r>
              <a:rPr lang="en-US" dirty="0" err="1" smtClean="0"/>
              <a:t>BootCD</a:t>
            </a:r>
            <a:endParaRPr lang="en-US" dirty="0" smtClean="0"/>
          </a:p>
          <a:p>
            <a:pPr marL="871538" lvl="1" indent="-514350">
              <a:buFont typeface="+mj-lt"/>
              <a:buAutoNum type="alphaLcParenR"/>
            </a:pPr>
            <a:r>
              <a:rPr lang="en-US" dirty="0" smtClean="0"/>
              <a:t> GIMP</a:t>
            </a:r>
          </a:p>
          <a:p>
            <a:pPr marL="871538" lvl="1" indent="-514350">
              <a:buFont typeface="+mj-lt"/>
              <a:buAutoNum type="alphaLcParenR"/>
            </a:pPr>
            <a:r>
              <a:rPr lang="en-US" dirty="0" smtClean="0"/>
              <a:t> </a:t>
            </a:r>
            <a:r>
              <a:rPr lang="en-US" dirty="0" err="1" smtClean="0"/>
              <a:t>Belarc</a:t>
            </a:r>
            <a:r>
              <a:rPr lang="en-US" dirty="0" smtClean="0"/>
              <a:t> Advisor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685800"/>
            <a:ext cx="8686800" cy="5791200"/>
          </a:xfrm>
        </p:spPr>
        <p:txBody>
          <a:bodyPr/>
          <a:lstStyle/>
          <a:p>
            <a:r>
              <a:rPr lang="bg-BG" dirty="0" smtClean="0"/>
              <a:t>Информация:</a:t>
            </a:r>
            <a:endParaRPr lang="en-US" dirty="0" smtClean="0"/>
          </a:p>
          <a:p>
            <a:pPr lvl="1"/>
            <a:r>
              <a:rPr lang="en-US" sz="2800" dirty="0" smtClean="0"/>
              <a:t> </a:t>
            </a:r>
            <a:r>
              <a:rPr lang="bg-BG" sz="2800" dirty="0" smtClean="0"/>
              <a:t>GIMP. Това е програма за редактиране на изображения.</a:t>
            </a:r>
            <a:endParaRPr lang="en-US" sz="2800" dirty="0" smtClean="0"/>
          </a:p>
          <a:p>
            <a:pPr lvl="1"/>
            <a:r>
              <a:rPr lang="bg-BG" sz="2800" dirty="0" smtClean="0"/>
              <a:t>AIDA64 е програма, която предлага мониторинг на системата - </a:t>
            </a:r>
            <a:r>
              <a:rPr lang="bg-BG" sz="2800" dirty="0" smtClean="0">
                <a:hlinkClick r:id="rId2"/>
              </a:rPr>
              <a:t>http://www.aida64.com</a:t>
            </a:r>
            <a:endParaRPr lang="en-US" sz="2800" dirty="0" smtClean="0"/>
          </a:p>
          <a:p>
            <a:pPr lvl="1"/>
            <a:r>
              <a:rPr lang="bg-BG" sz="2800" dirty="0" smtClean="0"/>
              <a:t>Hiren's BootCD е е едно от най-популярните Boot CD-та. </a:t>
            </a:r>
            <a:r>
              <a:rPr lang="bg-BG" sz="2800" dirty="0" smtClean="0">
                <a:hlinkClick r:id="rId3"/>
              </a:rPr>
              <a:t>http://www.hirensbootcd.org</a:t>
            </a:r>
            <a:endParaRPr lang="en-US" sz="2800" dirty="0" smtClean="0"/>
          </a:p>
          <a:p>
            <a:pPr lvl="1"/>
            <a:r>
              <a:rPr lang="bg-BG" sz="2800" dirty="0" smtClean="0"/>
              <a:t>Belarc Advisor Belarc Advisor сканира вашият компютър и създава подробен доклад за инсталирания софтуер и наличния хардуер, включително Microsoft Hotfixes и серийните номера на програмите. </a:t>
            </a:r>
            <a:r>
              <a:rPr lang="bg-BG" sz="2800" dirty="0" smtClean="0">
                <a:hlinkClick r:id="rId4"/>
              </a:rPr>
              <a:t>http://www.belarc.com</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334623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638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300" y="76200"/>
            <a:ext cx="7162800" cy="914400"/>
          </a:xfrm>
        </p:spPr>
        <p:txBody>
          <a:bodyPr/>
          <a:lstStyle/>
          <a:p>
            <a:r>
              <a:rPr lang="bg-BG" sz="3600" dirty="0"/>
              <a:t>Пренос на </a:t>
            </a:r>
            <a:r>
              <a:rPr lang="bg-BG" sz="3600" dirty="0" smtClean="0"/>
              <a:t>данни. Бройни системи</a:t>
            </a:r>
            <a:endParaRPr lang="en-US" sz="36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Средства на ИТ за пренос на данни (различни подходи и методи, физически среди и канали за пренос, предимства и недостатъци</a:t>
            </a:r>
            <a:r>
              <a:rPr lang="bg-BG" dirty="0" smtClean="0"/>
              <a:t>)</a:t>
            </a:r>
          </a:p>
          <a:p>
            <a:pPr lvl="1"/>
            <a:r>
              <a:rPr lang="bg-BG" dirty="0" smtClean="0"/>
              <a:t>Основни </a:t>
            </a:r>
            <a:r>
              <a:rPr lang="bg-BG" dirty="0"/>
              <a:t>единици за измерване на </a:t>
            </a:r>
            <a:r>
              <a:rPr lang="bg-BG" dirty="0" smtClean="0"/>
              <a:t>информация</a:t>
            </a:r>
          </a:p>
          <a:p>
            <a:pPr lvl="1"/>
            <a:r>
              <a:rPr lang="bg-BG" dirty="0" smtClean="0"/>
              <a:t>Основи </a:t>
            </a:r>
            <a:r>
              <a:rPr lang="bg-BG" dirty="0"/>
              <a:t>на двоичните </a:t>
            </a:r>
            <a:r>
              <a:rPr lang="bg-BG" dirty="0" smtClean="0"/>
              <a:t>пресмятания</a:t>
            </a:r>
          </a:p>
          <a:p>
            <a:pPr lvl="1"/>
            <a:r>
              <a:rPr lang="bg-BG" dirty="0" smtClean="0"/>
              <a:t>Изчисления </a:t>
            </a:r>
            <a:r>
              <a:rPr lang="bg-BG" dirty="0"/>
              <a:t>в различни бройни </a:t>
            </a:r>
            <a:r>
              <a:rPr lang="bg-BG" dirty="0" smtClean="0"/>
              <a:t>системи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776718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Кое е невярното твърдение относно бройните системи?</a:t>
            </a:r>
            <a:endParaRPr lang="en-US" dirty="0" smtClean="0"/>
          </a:p>
          <a:p>
            <a:pPr marL="871538" lvl="1" indent="-514350">
              <a:buFont typeface="+mj-lt"/>
              <a:buAutoNum type="alphaLcParenR"/>
            </a:pPr>
            <a:r>
              <a:rPr lang="en-US" dirty="0" smtClean="0"/>
              <a:t> </a:t>
            </a:r>
            <a:r>
              <a:rPr lang="bg-BG" sz="2400" dirty="0" smtClean="0"/>
              <a:t>Бройните системи са начин за представяне на числата чрез краен набор от графични знаци наречени цифри </a:t>
            </a:r>
            <a:endParaRPr lang="en-US" sz="2400" dirty="0" smtClean="0"/>
          </a:p>
          <a:p>
            <a:pPr marL="871538" lvl="1" indent="-514350">
              <a:buFont typeface="+mj-lt"/>
              <a:buAutoNum type="alphaLcParenR"/>
            </a:pPr>
            <a:r>
              <a:rPr lang="en-US" sz="2400" dirty="0" smtClean="0"/>
              <a:t> </a:t>
            </a:r>
            <a:r>
              <a:rPr lang="bg-BG" sz="2400" dirty="0" smtClean="0"/>
              <a:t>Символите, които се използват при представянето на числата в дадена бройна система, могат да се възприемат като нейна азбука. </a:t>
            </a:r>
            <a:endParaRPr lang="en-US" sz="2400" dirty="0" smtClean="0"/>
          </a:p>
          <a:p>
            <a:pPr marL="871538" lvl="1" indent="-514350">
              <a:buFont typeface="+mj-lt"/>
              <a:buAutoNum type="alphaLcParenR"/>
            </a:pPr>
            <a:r>
              <a:rPr lang="en-US" sz="2400" dirty="0" smtClean="0"/>
              <a:t> </a:t>
            </a:r>
            <a:r>
              <a:rPr lang="bg-BG" sz="2400" dirty="0" smtClean="0"/>
              <a:t>Освен азбука, всяка бройна система има и основа </a:t>
            </a:r>
            <a:endParaRPr lang="en-US" sz="2400" dirty="0" smtClean="0"/>
          </a:p>
          <a:p>
            <a:pPr marL="871538" lvl="1" indent="-514350">
              <a:buFont typeface="+mj-lt"/>
              <a:buAutoNum type="alphaLcParenR"/>
            </a:pPr>
            <a:r>
              <a:rPr lang="bg-BG" sz="2400" dirty="0" smtClean="0"/>
              <a:t>Основата е число, което не е равно на броя различни цифри, използвани от системата за записване на числата в нея </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457200" y="4953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en-US" sz="2800" dirty="0" smtClean="0"/>
              <a:t> </a:t>
            </a:r>
            <a:r>
              <a:rPr lang="bg-BG" sz="2800" dirty="0" smtClean="0"/>
              <a:t>Вярното твърдение е: Основата е число, равно на броя различни цифри, използвани от системата за записване на числата в нея.</a:t>
            </a:r>
            <a:endParaRPr lang="en-US" sz="2800" dirty="0" smtClean="0"/>
          </a:p>
          <a:p>
            <a:pPr lvl="1"/>
            <a:r>
              <a:rPr lang="bg-BG" sz="2800" dirty="0" smtClean="0"/>
              <a:t>Източник: </a:t>
            </a:r>
            <a:r>
              <a:rPr lang="en-US" sz="2800" dirty="0" smtClean="0">
                <a:hlinkClick r:id="rId2"/>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227866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27415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Операционни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Операционни системи – понятия, основни функции и задачи, видове. Потребителски интерфейс – понятия, видове. Графичен интерфейс – понятия, основни обекти, основни операции, организация, настройки. Файл – понятия, характеристики. Файлова система – понятия, видове, логическа и физическа организация, основни обекти и действия с тях. Потребители, процеси, многозадачност</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305048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err="1" smtClean="0"/>
              <a:t>Koe</a:t>
            </a:r>
            <a:r>
              <a:rPr lang="bg-BG" dirty="0" smtClean="0"/>
              <a:t> от </a:t>
            </a:r>
            <a:r>
              <a:rPr lang="bg-BG" dirty="0" smtClean="0"/>
              <a:t>изброените </a:t>
            </a:r>
            <a:r>
              <a:rPr lang="bg-BG" dirty="0" smtClean="0"/>
              <a:t>не е вид файлова система?</a:t>
            </a:r>
            <a:endParaRPr lang="en-US" dirty="0" smtClean="0"/>
          </a:p>
          <a:p>
            <a:pPr marL="871538" lvl="1" indent="-514350">
              <a:buFont typeface="+mj-lt"/>
              <a:buAutoNum type="alphaLcParenR"/>
            </a:pPr>
            <a:r>
              <a:rPr lang="en-US" dirty="0" smtClean="0"/>
              <a:t> FAT</a:t>
            </a:r>
          </a:p>
          <a:p>
            <a:pPr marL="871538" lvl="1" indent="-514350">
              <a:buFont typeface="+mj-lt"/>
              <a:buAutoNum type="alphaLcParenR"/>
            </a:pPr>
            <a:r>
              <a:rPr lang="en-US" dirty="0" smtClean="0"/>
              <a:t> NTFS</a:t>
            </a:r>
          </a:p>
          <a:p>
            <a:pPr marL="871538" lvl="1" indent="-514350">
              <a:buFont typeface="+mj-lt"/>
              <a:buAutoNum type="alphaLcParenR"/>
            </a:pPr>
            <a:r>
              <a:rPr lang="en-US" dirty="0" smtClean="0"/>
              <a:t> EXT</a:t>
            </a:r>
          </a:p>
          <a:p>
            <a:pPr marL="871538" lvl="1" indent="-514350">
              <a:buFont typeface="+mj-lt"/>
              <a:buAutoNum type="alphaLcParenR"/>
            </a:pPr>
            <a:r>
              <a:rPr lang="en-US" dirty="0" smtClean="0"/>
              <a:t> PAAS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5334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bg-BG" sz="2800" dirty="0" smtClean="0"/>
              <a:t>Един от възможните модели за доставка на изчислителни облаци -</a:t>
            </a:r>
            <a:r>
              <a:rPr lang="en-US" sz="2800" dirty="0" smtClean="0"/>
              <a:t> </a:t>
            </a:r>
            <a:r>
              <a:rPr lang="bg-BG" sz="2800" dirty="0" smtClean="0"/>
              <a:t>платформа като услуга</a:t>
            </a:r>
            <a:r>
              <a:rPr lang="en-US" sz="2800" dirty="0" smtClean="0"/>
              <a:t> </a:t>
            </a:r>
            <a:r>
              <a:rPr lang="bg-BG" sz="2800" dirty="0" smtClean="0"/>
              <a:t> (PaaS): при този модел потребителите на облака наемат както инфрастуктура, така и софтуерни приложения, хоствани в него, за да произвеждат на свой ред собствени приложения. </a:t>
            </a:r>
          </a:p>
          <a:p>
            <a:pPr lvl="1"/>
            <a:r>
              <a:rPr lang="bg-BG" sz="2800" dirty="0" smtClean="0"/>
              <a:t>Източник: </a:t>
            </a:r>
            <a:r>
              <a:rPr lang="en-US" sz="2800" dirty="0" smtClean="0">
                <a:hlinkClick r:id="rId2"/>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1568135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3"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p14="http://schemas.microsoft.com/office/powerpoint/2010/main" val="2482450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Софтуерно инженерство</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ru-RU" dirty="0" smtClean="0"/>
              <a:t>Основни </a:t>
            </a:r>
            <a:r>
              <a:rPr lang="ru-RU" dirty="0"/>
              <a:t>фази от изпълнението на проект – анализ, моделиране, проектиране, създаване на прототип, имплементация, проверка (тестване и осигуряване на качеството), подобряване и усъвършенстване, документиране, съпровождане. Методи за моделиране. UML. Оценка на достоверността от изпълнението на проект. Планиране и управление на проекти.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2657866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Подредете дадените фази на изработката на софтуер в </a:t>
            </a:r>
            <a:r>
              <a:rPr lang="bg-BG" dirty="0" err="1" smtClean="0"/>
              <a:t>хронолоичен</a:t>
            </a:r>
            <a:r>
              <a:rPr lang="bg-BG" dirty="0" smtClean="0"/>
              <a:t> ред: </a:t>
            </a:r>
            <a:r>
              <a:rPr lang="bg-BG" dirty="0" err="1" smtClean="0"/>
              <a:t>А-Импл</a:t>
            </a:r>
            <a:r>
              <a:rPr lang="en-US" dirty="0" smtClean="0"/>
              <a:t>e</a:t>
            </a:r>
            <a:r>
              <a:rPr lang="bg-BG" dirty="0" err="1" smtClean="0"/>
              <a:t>ментация</a:t>
            </a:r>
            <a:r>
              <a:rPr lang="bg-BG" dirty="0" smtClean="0"/>
              <a:t>; Б-Планиране; В-Дефиниране на проблема; Г-Предоставяне софтуера на клиента; Д-откриване и премахване на грешки;</a:t>
            </a:r>
            <a:endParaRPr lang="en-US" dirty="0" smtClean="0"/>
          </a:p>
          <a:p>
            <a:pPr marL="871538" lvl="1" indent="-514350">
              <a:buFont typeface="+mj-lt"/>
              <a:buAutoNum type="alphaLcParenR"/>
            </a:pPr>
            <a:r>
              <a:rPr lang="en-US" dirty="0" smtClean="0"/>
              <a:t>А,Б,В,Д,Г</a:t>
            </a:r>
          </a:p>
          <a:p>
            <a:pPr marL="871538" lvl="1" indent="-514350">
              <a:buFont typeface="+mj-lt"/>
              <a:buAutoNum type="alphaLcParenR"/>
            </a:pPr>
            <a:r>
              <a:rPr lang="en-US" dirty="0" smtClean="0"/>
              <a:t>Б,А,В,Д,Г</a:t>
            </a:r>
          </a:p>
          <a:p>
            <a:pPr marL="871538" lvl="1" indent="-514350">
              <a:buFont typeface="+mj-lt"/>
              <a:buAutoNum type="alphaLcParenR"/>
            </a:pPr>
            <a:r>
              <a:rPr lang="en-US" dirty="0" smtClean="0"/>
              <a:t>В,Б,А,Д,Г</a:t>
            </a:r>
          </a:p>
          <a:p>
            <a:pPr marL="871538" lvl="1" indent="-514350">
              <a:buFont typeface="+mj-lt"/>
              <a:buAutoNum type="alphaLcParenR"/>
            </a:pPr>
            <a:r>
              <a:rPr lang="en-US" dirty="0" smtClean="0"/>
              <a:t>Б,А,В,Г,Д</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457200" y="541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17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en-US" sz="2200" dirty="0" smtClean="0"/>
              <a:t> </a:t>
            </a:r>
            <a:r>
              <a:rPr lang="bg-BG" sz="2200" dirty="0" smtClean="0"/>
              <a:t>Има няколко подхода за правене на софтуер. Като цяло стъпките са следните: Първо трябва да знаете точно какво се опитвате да направите и какъв е проблема който се опитвате да разрешите. Затова Дефинирането на проблема е първата стъпка. След това трябва да "разбиете" проблема на малки част и да планирате решаването на всяка една част. Следователно втората стъпка е планиране. След като сте планирали всичко, идва ред на писането на кода или Имплементация. След като кода е написан, се отстраняват всички грешки и се проверява дали софтуера работи правилно. След дебъгването</a:t>
            </a:r>
            <a:r>
              <a:rPr lang="en-US" sz="2200" dirty="0" smtClean="0"/>
              <a:t> </a:t>
            </a:r>
            <a:r>
              <a:rPr lang="bg-BG" sz="2200" dirty="0" smtClean="0"/>
              <a:t>(откриването и премахването на грешки) следва последната стъпка. Предоставяне на софтуера на клиента и поддръжка.</a:t>
            </a:r>
            <a:endParaRPr lang="en-US" sz="2200" dirty="0" smtClean="0"/>
          </a:p>
          <a:p>
            <a:pPr lvl="1"/>
            <a:r>
              <a:rPr lang="bg-BG" sz="2200" dirty="0" smtClean="0"/>
              <a:t>Източник:  </a:t>
            </a:r>
            <a:r>
              <a:rPr lang="en-US" sz="2200" dirty="0" smtClean="0">
                <a:hlinkClick r:id="rId3"/>
              </a:rPr>
              <a:t>Wikipedia</a:t>
            </a:r>
            <a:endParaRPr lang="en-US" sz="2200" dirty="0" smtClean="0"/>
          </a:p>
          <a:p>
            <a:pPr lvl="1">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2363493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6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Компресиране на данни</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Компресиране и декомпресиране на данни. Кодиране без и със загуба. Кодиране с линейно предсказване. Алгоритми на Шенън-Фано и Хъфман. Аритметично кодиране. Речниково кодиране: LZ-77 и LZW. JPEG кодиране. Архивиращи програми – работа с </a:t>
            </a:r>
            <a:r>
              <a:rPr lang="en-US" dirty="0"/>
              <a:t>WinZIP</a:t>
            </a:r>
            <a:r>
              <a:rPr lang="bg-BG" dirty="0"/>
              <a:t> и </a:t>
            </a:r>
            <a:r>
              <a:rPr lang="en-US" dirty="0"/>
              <a:t>WinRAR</a:t>
            </a:r>
            <a:r>
              <a:rPr lang="bg-BG" dirty="0"/>
              <a:t>. Създаване и принцип на действие на саморазархивиращи се и инсталационни архиви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365156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Кой от следните формати не е компресиран?</a:t>
            </a:r>
            <a:r>
              <a:rPr lang="en-US" dirty="0" smtClean="0"/>
              <a:t> </a:t>
            </a:r>
          </a:p>
          <a:p>
            <a:pPr marL="871538" lvl="1" indent="-514350">
              <a:buFont typeface="+mj-lt"/>
              <a:buAutoNum type="alphaLcParenR"/>
            </a:pPr>
            <a:r>
              <a:rPr lang="en-US" dirty="0" smtClean="0"/>
              <a:t>RAR </a:t>
            </a:r>
          </a:p>
          <a:p>
            <a:pPr marL="871538" lvl="1" indent="-514350">
              <a:buFont typeface="+mj-lt"/>
              <a:buAutoNum type="alphaLcParenR"/>
            </a:pPr>
            <a:r>
              <a:rPr lang="bg-BG" dirty="0" smtClean="0"/>
              <a:t>JPEG</a:t>
            </a:r>
            <a:endParaRPr lang="en-US" dirty="0" smtClean="0"/>
          </a:p>
          <a:p>
            <a:pPr marL="871538" lvl="1" indent="-514350">
              <a:buFont typeface="+mj-lt"/>
              <a:buAutoNum type="alphaLcParenR"/>
            </a:pPr>
            <a:r>
              <a:rPr lang="bg-BG" dirty="0" smtClean="0"/>
              <a:t>DOCX</a:t>
            </a:r>
            <a:endParaRPr lang="en-US" dirty="0" smtClean="0"/>
          </a:p>
          <a:p>
            <a:pPr marL="871538" lvl="1" indent="-514350">
              <a:buFont typeface="+mj-lt"/>
              <a:buAutoNum type="alphaLcParenR"/>
            </a:pPr>
            <a:r>
              <a:rPr lang="bg-BG" dirty="0" smtClean="0"/>
              <a:t>WAV </a:t>
            </a:r>
            <a:endParaRPr lang="en-US" dirty="0" smtClean="0"/>
          </a:p>
          <a:p>
            <a:pPr marL="871538" lvl="1" indent="-514350">
              <a:buNone/>
            </a:pPr>
            <a:endParaRPr lang="en-US" dirty="0" smtClean="0"/>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Oval 4"/>
          <p:cNvSpPr/>
          <p:nvPr/>
        </p:nvSpPr>
        <p:spPr>
          <a:xfrm>
            <a:off x="533400" y="3505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66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bg-BG" sz="2800" dirty="0" smtClean="0"/>
              <a:t> </a:t>
            </a:r>
            <a:r>
              <a:rPr lang="bg-BG" sz="2800" dirty="0">
                <a:effectLst/>
              </a:rPr>
              <a:t>WAV – съкратено от „Waveform Audio File Format</a:t>
            </a:r>
            <a:r>
              <a:rPr lang="bg-BG" sz="2800" dirty="0" smtClean="0">
                <a:effectLst/>
              </a:rPr>
              <a:t>”</a:t>
            </a:r>
            <a:r>
              <a:rPr lang="en-US" sz="2800" dirty="0" smtClean="0">
                <a:effectLst/>
              </a:rPr>
              <a:t>;</a:t>
            </a:r>
            <a:endParaRPr lang="en-US" sz="2800" dirty="0" smtClean="0"/>
          </a:p>
          <a:p>
            <a:pPr lvl="1"/>
            <a:r>
              <a:rPr lang="bg-BG" sz="2800" dirty="0">
                <a:effectLst/>
              </a:rPr>
              <a:t>Стандартен дигитален аудио формат използван за съхранение на звукова информация, позволява аудио записи да бъдат запазвани с различна честота на сигнала и битрейт; често запазван във 44.1 KHz, 16-bit стерео формат, който е стандартния формат използван в при аудио дисковете</a:t>
            </a:r>
            <a:r>
              <a:rPr lang="bg-BG" sz="2800" dirty="0" smtClean="0">
                <a:effectLst/>
              </a:rPr>
              <a:t>.</a:t>
            </a:r>
            <a:endParaRPr lang="en-US" sz="2800" dirty="0" smtClean="0">
              <a:effectLst/>
            </a:endParaRPr>
          </a:p>
          <a:p>
            <a:pPr lvl="1"/>
            <a:r>
              <a:rPr lang="bg-BG" sz="2800" dirty="0" smtClean="0">
                <a:effectLst/>
              </a:rPr>
              <a:t>Източник: </a:t>
            </a:r>
            <a:r>
              <a:rPr lang="en-US" sz="2800" dirty="0" smtClean="0">
                <a:effectLst/>
                <a:hlinkClick r:id="rId2"/>
              </a:rPr>
              <a:t>www.fileinfo.com</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3100725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800" dirty="0" smtClean="0"/>
              <a:t>Компютърни системи (хардуер)</a:t>
            </a:r>
            <a:endParaRPr lang="en-US" sz="3800"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a:t>
            </a:r>
            <a:r>
              <a:rPr lang="bg-BG" dirty="0" smtClean="0"/>
              <a:t>системи</a:t>
            </a:r>
          </a:p>
          <a:p>
            <a:pPr lvl="1"/>
            <a:r>
              <a:rPr lang="bg-BG" dirty="0" smtClean="0"/>
              <a:t>Основни </a:t>
            </a:r>
            <a:r>
              <a:rPr lang="bg-BG" dirty="0"/>
              <a:t>компоненти на компютърните системи, особености, характеристики, </a:t>
            </a:r>
            <a:r>
              <a:rPr lang="bg-BG" dirty="0" smtClean="0"/>
              <a:t>взаимодействие</a:t>
            </a:r>
          </a:p>
          <a:p>
            <a:pPr lvl="1"/>
            <a:r>
              <a:rPr lang="bg-BG" dirty="0" smtClean="0"/>
              <a:t>Основни </a:t>
            </a:r>
            <a:r>
              <a:rPr lang="bg-BG" dirty="0"/>
              <a:t>принципи на </a:t>
            </a:r>
            <a:r>
              <a:rPr lang="bg-BG" dirty="0" smtClean="0"/>
              <a:t>работа</a:t>
            </a:r>
          </a:p>
          <a:p>
            <a:pPr lvl="1"/>
            <a:r>
              <a:rPr lang="bg-BG" dirty="0" smtClean="0"/>
              <a:t>Основни </a:t>
            </a:r>
            <a:r>
              <a:rPr lang="bg-BG" dirty="0"/>
              <a:t>входно-изходни интерфейси и </a:t>
            </a:r>
            <a:r>
              <a:rPr lang="bg-BG" dirty="0" smtClean="0"/>
              <a:t>стандарти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Tree>
    <p:extLst>
      <p:ext uri="{BB962C8B-B14F-4D97-AF65-F5344CB8AC3E}">
        <p14:creationId xmlns:p14="http://schemas.microsoft.com/office/powerpoint/2010/main" val="1114673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bg-BG" dirty="0" smtClean="0"/>
              <a:t>Текстообработка</a:t>
            </a:r>
            <a:endParaRPr lang="en-US" dirty="0"/>
          </a:p>
        </p:txBody>
      </p:sp>
      <p:sp>
        <p:nvSpPr>
          <p:cNvPr id="3" name="Subtitle 2"/>
          <p:cNvSpPr>
            <a:spLocks noGrp="1"/>
          </p:cNvSpPr>
          <p:nvPr>
            <p:ph type="subTitle" idx="1"/>
          </p:nvPr>
        </p:nvSpPr>
        <p:spPr>
          <a:xfrm>
            <a:off x="609600" y="21335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69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Текстообработка</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Компютърна обработка на </a:t>
            </a:r>
            <a:r>
              <a:rPr lang="bg-BG" dirty="0" smtClean="0"/>
              <a:t>текстове</a:t>
            </a:r>
          </a:p>
          <a:p>
            <a:pPr lvl="1"/>
            <a:r>
              <a:rPr lang="bg-BG" dirty="0" smtClean="0"/>
              <a:t>Видове </a:t>
            </a:r>
            <a:r>
              <a:rPr lang="bg-BG" dirty="0"/>
              <a:t>файлови формати (</a:t>
            </a:r>
            <a:r>
              <a:rPr lang="en-US" dirty="0"/>
              <a:t>TXT</a:t>
            </a:r>
            <a:r>
              <a:rPr lang="bg-BG" dirty="0"/>
              <a:t>, </a:t>
            </a:r>
            <a:r>
              <a:rPr lang="en-US" dirty="0"/>
              <a:t>DOC</a:t>
            </a:r>
            <a:r>
              <a:rPr lang="bg-BG" dirty="0"/>
              <a:t>, </a:t>
            </a:r>
            <a:r>
              <a:rPr lang="en-US" dirty="0"/>
              <a:t>DOCX, RTF</a:t>
            </a:r>
            <a:r>
              <a:rPr lang="bg-BG" dirty="0"/>
              <a:t>), </a:t>
            </a:r>
            <a:r>
              <a:rPr lang="bg-BG" dirty="0" smtClean="0"/>
              <a:t>конвертиране</a:t>
            </a:r>
          </a:p>
          <a:p>
            <a:pPr lvl="1"/>
            <a:r>
              <a:rPr lang="bg-BG" dirty="0" smtClean="0"/>
              <a:t>Начини </a:t>
            </a:r>
            <a:r>
              <a:rPr lang="bg-BG" dirty="0"/>
              <a:t>за кодиране на текстова информация (кодиращи таблици и стандарти </a:t>
            </a:r>
            <a:r>
              <a:rPr lang="en-US" dirty="0"/>
              <a:t>Unicode</a:t>
            </a:r>
            <a:r>
              <a:rPr lang="bg-BG" dirty="0"/>
              <a:t>, </a:t>
            </a:r>
            <a:r>
              <a:rPr lang="en-US" dirty="0"/>
              <a:t>Windows-1251, </a:t>
            </a:r>
            <a:r>
              <a:rPr lang="bg-BG" dirty="0"/>
              <a:t>ASCII</a:t>
            </a:r>
            <a:r>
              <a:rPr lang="bg-BG" dirty="0" smtClean="0"/>
              <a:t>)</a:t>
            </a:r>
          </a:p>
          <a:p>
            <a:pPr lvl="1"/>
            <a:r>
              <a:rPr lang="bg-BG" dirty="0" smtClean="0"/>
              <a:t>Проблеми </a:t>
            </a:r>
            <a:r>
              <a:rPr lang="bg-BG" dirty="0"/>
              <a:t>при гарантиране на </a:t>
            </a:r>
            <a:r>
              <a:rPr lang="bg-BG" dirty="0" smtClean="0"/>
              <a:t>многоезичност</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2904593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Текстообработка (2)</a:t>
            </a:r>
            <a:endParaRPr lang="en-US" dirty="0"/>
          </a:p>
        </p:txBody>
      </p:sp>
      <p:sp>
        <p:nvSpPr>
          <p:cNvPr id="3" name="Content Placeholder 2"/>
          <p:cNvSpPr>
            <a:spLocks noGrp="1"/>
          </p:cNvSpPr>
          <p:nvPr>
            <p:ph idx="1"/>
          </p:nvPr>
        </p:nvSpPr>
        <p:spPr>
          <a:xfrm>
            <a:off x="228600" y="914400"/>
            <a:ext cx="8686800" cy="5638800"/>
          </a:xfrm>
        </p:spPr>
        <p:txBody>
          <a:bodyPr/>
          <a:lstStyle/>
          <a:p>
            <a:pPr lvl="1">
              <a:lnSpc>
                <a:spcPts val="3600"/>
              </a:lnSpc>
            </a:pPr>
            <a:r>
              <a:rPr lang="bg-BG" sz="2800" dirty="0"/>
              <a:t>Основни компоненти от текстовото оформление (абзаци: подравняване, разстояния между редовете и абзаците, текст: шрифтове, разстояния между буквите, оцветяване, размер на шрифта, ефекти</a:t>
            </a:r>
            <a:r>
              <a:rPr lang="bg-BG" sz="2800" dirty="0" smtClean="0"/>
              <a:t>). Стандарти </a:t>
            </a:r>
            <a:r>
              <a:rPr lang="bg-BG" sz="2800" dirty="0"/>
              <a:t>за оформление на текстове. Работа със стилове. Вмъкване на символи и изображения. Вмъкване на таблици. Оформяне на таблици, редове/колони, клетки. Вмъкване на текстови полета. Изчертаване на фигури. Оформяне (форматиране) на страница: рамка, фон. Вмъкване на нова страница, на секция, номериране, съдържание.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val="337429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Кое от изброените е текстов редактор</a:t>
            </a:r>
            <a:endParaRPr lang="en-US" dirty="0" smtClean="0"/>
          </a:p>
          <a:p>
            <a:pPr marL="871538" lvl="1" indent="-514350">
              <a:buFont typeface="+mj-lt"/>
              <a:buAutoNum type="alphaLcParenR"/>
            </a:pPr>
            <a:r>
              <a:rPr lang="en-US" dirty="0" smtClean="0"/>
              <a:t> </a:t>
            </a:r>
            <a:r>
              <a:rPr lang="bg-BG" dirty="0" err="1" smtClean="0"/>
              <a:t>Flex</a:t>
            </a:r>
            <a:r>
              <a:rPr lang="bg-BG" dirty="0" smtClean="0"/>
              <a:t> </a:t>
            </a:r>
            <a:endParaRPr lang="en-US" dirty="0" smtClean="0"/>
          </a:p>
          <a:p>
            <a:pPr marL="871538" lvl="1" indent="-514350">
              <a:buFont typeface="+mj-lt"/>
              <a:buAutoNum type="alphaLcParenR"/>
            </a:pPr>
            <a:r>
              <a:rPr lang="en-US" dirty="0" smtClean="0"/>
              <a:t> </a:t>
            </a:r>
            <a:r>
              <a:rPr lang="bg-BG" dirty="0" err="1" smtClean="0"/>
              <a:t>Felix</a:t>
            </a:r>
            <a:r>
              <a:rPr lang="bg-BG" dirty="0" smtClean="0"/>
              <a:t> </a:t>
            </a:r>
            <a:endParaRPr lang="en-US" dirty="0" smtClean="0"/>
          </a:p>
          <a:p>
            <a:pPr marL="871538" lvl="1" indent="-514350">
              <a:buFont typeface="+mj-lt"/>
              <a:buAutoNum type="alphaLcParenR"/>
            </a:pPr>
            <a:r>
              <a:rPr lang="en-US" dirty="0" smtClean="0"/>
              <a:t> </a:t>
            </a:r>
            <a:r>
              <a:rPr lang="bg-BG" dirty="0" err="1" smtClean="0"/>
              <a:t>Cream</a:t>
            </a:r>
            <a:r>
              <a:rPr lang="bg-BG" dirty="0" smtClean="0"/>
              <a:t> </a:t>
            </a:r>
            <a:endParaRPr lang="en-US" dirty="0" smtClean="0"/>
          </a:p>
          <a:p>
            <a:pPr marL="871538" lvl="1" indent="-514350">
              <a:buFont typeface="+mj-lt"/>
              <a:buAutoNum type="alphaLcParenR"/>
            </a:pPr>
            <a:r>
              <a:rPr lang="en-US" dirty="0" smtClean="0"/>
              <a:t> </a:t>
            </a:r>
            <a:r>
              <a:rPr lang="bg-BG" dirty="0" err="1" smtClean="0"/>
              <a:t>Perl</a:t>
            </a:r>
            <a:r>
              <a:rPr lang="bg-BG" dirty="0" smtClean="0"/>
              <a:t> </a:t>
            </a:r>
            <a:endParaRPr lang="en-US" dirty="0" smtClean="0"/>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334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16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p>
          <a:p>
            <a:pPr lvl="1"/>
            <a:r>
              <a:rPr lang="en-US" dirty="0" smtClean="0">
                <a:effectLst/>
              </a:rPr>
              <a:t>Cream </a:t>
            </a:r>
            <a:r>
              <a:rPr lang="bg-BG" dirty="0">
                <a:effectLst/>
              </a:rPr>
              <a:t>е конфигурация на текстовия редактор </a:t>
            </a:r>
            <a:r>
              <a:rPr lang="en-US" dirty="0">
                <a:effectLst/>
              </a:rPr>
              <a:t>Vim, </a:t>
            </a:r>
            <a:r>
              <a:rPr lang="bg-BG" dirty="0">
                <a:effectLst/>
              </a:rPr>
              <a:t>който се състои от набор от скриптове, които могат да се изпълняват чрез </a:t>
            </a:r>
            <a:r>
              <a:rPr lang="en-US" dirty="0">
                <a:effectLst/>
              </a:rPr>
              <a:t>Vim</a:t>
            </a:r>
            <a:r>
              <a:rPr lang="bg-BG" dirty="0">
                <a:effectLst/>
              </a:rPr>
              <a:t>, за да го превърнат в общ редактор за повечето персонални компютри, които отговарят на общите стандарти за потребителски достъп до интерфейс и оперативност</a:t>
            </a:r>
            <a:r>
              <a:rPr lang="bg-BG" dirty="0" smtClean="0">
                <a:effectLst/>
              </a:rPr>
              <a:t>.</a:t>
            </a:r>
            <a:endParaRPr lang="en-US" dirty="0" smtClean="0">
              <a:effectLst/>
            </a:endParaRPr>
          </a:p>
          <a:p>
            <a:pPr lvl="1"/>
            <a:r>
              <a:rPr lang="bg-BG" dirty="0" smtClean="0">
                <a:effectLst/>
              </a:rPr>
              <a:t>Източинк: </a:t>
            </a:r>
            <a:r>
              <a:rPr lang="en-US" dirty="0" smtClean="0">
                <a:effectLst/>
                <a:hlinkClick r:id="rId2"/>
              </a:rPr>
              <a:t>Wikipedia</a:t>
            </a:r>
            <a:endParaRPr lang="bg-BG" dirty="0">
              <a:effectLst/>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2338989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0572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Компютърна графика</a:t>
            </a:r>
            <a:endParaRPr lang="en-US" dirty="0"/>
          </a:p>
        </p:txBody>
      </p:sp>
      <p:sp>
        <p:nvSpPr>
          <p:cNvPr id="3" name="Content Placeholder 2"/>
          <p:cNvSpPr>
            <a:spLocks noGrp="1"/>
          </p:cNvSpPr>
          <p:nvPr>
            <p:ph idx="1"/>
          </p:nvPr>
        </p:nvSpPr>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sz="2800" dirty="0"/>
              <a:t>Компютърна графика. </a:t>
            </a:r>
            <a:r>
              <a:rPr lang="bg-BG" sz="2800" dirty="0" smtClean="0"/>
              <a:t>Графични файлови формати (</a:t>
            </a:r>
            <a:r>
              <a:rPr lang="en-US" sz="2800" dirty="0"/>
              <a:t>JPG</a:t>
            </a:r>
            <a:r>
              <a:rPr lang="bg-BG" sz="2800" dirty="0"/>
              <a:t>, </a:t>
            </a:r>
            <a:r>
              <a:rPr lang="en-US" sz="2800" dirty="0"/>
              <a:t>GIF</a:t>
            </a:r>
            <a:r>
              <a:rPr lang="bg-BG" sz="2800" dirty="0"/>
              <a:t>, </a:t>
            </a:r>
            <a:r>
              <a:rPr lang="en-US" sz="2800" dirty="0"/>
              <a:t>PNG, TIFF</a:t>
            </a:r>
            <a:r>
              <a:rPr lang="bg-BG" sz="2800" dirty="0"/>
              <a:t>, </a:t>
            </a:r>
            <a:r>
              <a:rPr lang="en-US" sz="2800" dirty="0"/>
              <a:t>EPS</a:t>
            </a:r>
            <a:r>
              <a:rPr lang="bg-BG" sz="2800" dirty="0"/>
              <a:t>, </a:t>
            </a:r>
            <a:r>
              <a:rPr lang="en-US" sz="2800" dirty="0"/>
              <a:t>PSD</a:t>
            </a:r>
            <a:r>
              <a:rPr lang="bg-BG" sz="2800" dirty="0"/>
              <a:t>, </a:t>
            </a:r>
            <a:r>
              <a:rPr lang="en-US" sz="2800" dirty="0"/>
              <a:t>AI</a:t>
            </a:r>
            <a:r>
              <a:rPr lang="bg-BG" sz="2800" dirty="0"/>
              <a:t>, </a:t>
            </a:r>
            <a:r>
              <a:rPr lang="en-US" sz="2800" dirty="0"/>
              <a:t>CDR</a:t>
            </a:r>
            <a:r>
              <a:rPr lang="bg-BG" sz="2800" dirty="0"/>
              <a:t>). Компресиране на изображенията. Векторни и графични изображения. Конвертиране на графични формати. Приложения (създаване на графични изображения, анализ и разпознаване на изображения, компютърно изкуство). Графични редактори за изображения. Филтри и ефекти. Цветови гами: RGB, CMYK, </a:t>
            </a:r>
            <a:r>
              <a:rPr lang="en-US" sz="2800" dirty="0"/>
              <a:t>Panton</a:t>
            </a:r>
            <a:r>
              <a:rPr lang="bg-BG" sz="2800" dirty="0"/>
              <a:t>, 16-битови цветове</a:t>
            </a:r>
            <a:r>
              <a:rPr lang="bg-BG" sz="2800"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3437790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Кое твърдение свързано с векторната графика не е вярно?</a:t>
            </a:r>
            <a:endParaRPr lang="en-US" dirty="0" smtClean="0"/>
          </a:p>
          <a:p>
            <a:pPr marL="871538" lvl="1" indent="-514350">
              <a:buFont typeface="+mj-lt"/>
              <a:buAutoNum type="alphaLcParenR"/>
            </a:pPr>
            <a:r>
              <a:rPr lang="en-US" sz="2800" dirty="0" err="1" smtClean="0"/>
              <a:t>Изображението</a:t>
            </a:r>
            <a:r>
              <a:rPr lang="en-US" sz="2800" dirty="0" smtClean="0"/>
              <a:t> </a:t>
            </a:r>
            <a:r>
              <a:rPr lang="en-US" sz="2800" dirty="0" err="1" smtClean="0"/>
              <a:t>се</a:t>
            </a:r>
            <a:r>
              <a:rPr lang="en-US" sz="2800" dirty="0" smtClean="0"/>
              <a:t> </a:t>
            </a:r>
            <a:r>
              <a:rPr lang="en-US" sz="2800" dirty="0" err="1" smtClean="0"/>
              <a:t>състои</a:t>
            </a:r>
            <a:r>
              <a:rPr lang="en-US" sz="2800" dirty="0" smtClean="0"/>
              <a:t> </a:t>
            </a:r>
            <a:r>
              <a:rPr lang="en-US" sz="2800" dirty="0" err="1" smtClean="0"/>
              <a:t>от</a:t>
            </a:r>
            <a:r>
              <a:rPr lang="en-US" sz="2800" dirty="0" smtClean="0"/>
              <a:t> </a:t>
            </a:r>
            <a:r>
              <a:rPr lang="en-US" sz="2800" dirty="0" err="1" smtClean="0"/>
              <a:t>пиксели</a:t>
            </a:r>
            <a:r>
              <a:rPr lang="en-US" sz="2800" dirty="0" smtClean="0"/>
              <a:t>.</a:t>
            </a:r>
          </a:p>
          <a:p>
            <a:pPr marL="871538" lvl="1" indent="-514350">
              <a:buFont typeface="+mj-lt"/>
              <a:buAutoNum type="alphaLcParenR"/>
            </a:pPr>
            <a:r>
              <a:rPr lang="bg-BG" sz="2800" dirty="0" smtClean="0"/>
              <a:t>Високо качество на образа при различна степен на мащабиране</a:t>
            </a:r>
            <a:endParaRPr lang="en-US" sz="2800" dirty="0" smtClean="0"/>
          </a:p>
          <a:p>
            <a:pPr marL="871538" lvl="1" indent="-514350">
              <a:buFont typeface="+mj-lt"/>
              <a:buAutoNum type="alphaLcParenR"/>
            </a:pPr>
            <a:r>
              <a:rPr lang="bg-BG" sz="2800" dirty="0" smtClean="0"/>
              <a:t>Изображенията се изграждат от основните геометрични фигури(квадрат, кръг, линия и др.), които се описват с математически формули и уравнения.</a:t>
            </a:r>
            <a:endParaRPr lang="en-US" sz="2800" dirty="0" smtClean="0"/>
          </a:p>
          <a:p>
            <a:pPr marL="871538" lvl="1" indent="-514350">
              <a:buFont typeface="+mj-lt"/>
              <a:buAutoNum type="alphaLcParenR"/>
            </a:pPr>
            <a:r>
              <a:rPr lang="bg-BG" sz="2800" dirty="0" smtClean="0"/>
              <a:t>Не е подходяща за представяне на изображения с фино преливане не цветовете</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495300" y="21741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bg-BG" sz="2400" dirty="0" smtClean="0"/>
              <a:t>Векторна графика е метод за представяне на компютърни изображения, при което те се описват с помощта на математически формули, функции, вектори и др. </a:t>
            </a:r>
            <a:endParaRPr lang="en-US" sz="2400" dirty="0" smtClean="0"/>
          </a:p>
          <a:p>
            <a:pPr lvl="1"/>
            <a:r>
              <a:rPr lang="bg-BG" sz="2400" dirty="0" smtClean="0"/>
              <a:t>Векторната графика не е алтернатива на </a:t>
            </a:r>
            <a:r>
              <a:rPr lang="bg-BG" sz="2400" dirty="0" err="1" smtClean="0"/>
              <a:t>растерната</a:t>
            </a:r>
            <a:r>
              <a:rPr lang="bg-BG" sz="2400" dirty="0" smtClean="0"/>
              <a:t> графика, защото всяка от тях си има своя собствена цел и се използва за различен вид неща. Растерната компютърна графика има тенденцията да бъде по-добра за фотографии и за ситуации, където принципът на визуализация на векторната графика не се използва или би била твърде бавна.</a:t>
            </a:r>
            <a:endParaRPr lang="en-US" sz="2400" dirty="0" smtClean="0"/>
          </a:p>
          <a:p>
            <a:pPr lvl="1"/>
            <a:r>
              <a:rPr lang="bg-BG" sz="2400" dirty="0" smtClean="0"/>
              <a:t>Източник:  </a:t>
            </a:r>
            <a:r>
              <a:rPr lang="en-US" sz="2400" dirty="0" smtClean="0">
                <a:hlinkClick r:id="rId2"/>
              </a:rPr>
              <a:t>Wikipedia</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val="614680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2432139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RAM е </a:t>
            </a:r>
            <a:r>
              <a:rPr lang="en-US" dirty="0" err="1" smtClean="0"/>
              <a:t>съкращение</a:t>
            </a:r>
            <a:r>
              <a:rPr lang="en-US" dirty="0" smtClean="0"/>
              <a:t> </a:t>
            </a:r>
            <a:r>
              <a:rPr lang="en-US" dirty="0" err="1" smtClean="0"/>
              <a:t>на</a:t>
            </a:r>
            <a:r>
              <a:rPr lang="en-US" dirty="0" smtClean="0"/>
              <a:t>:</a:t>
            </a:r>
          </a:p>
          <a:p>
            <a:pPr marL="871538" lvl="1" indent="-514350">
              <a:buFont typeface="+mj-lt"/>
              <a:buAutoNum type="alphaLcParenR"/>
            </a:pPr>
            <a:r>
              <a:rPr lang="en-US" dirty="0" smtClean="0"/>
              <a:t>Read Access Memory</a:t>
            </a:r>
          </a:p>
          <a:p>
            <a:pPr marL="871538" lvl="1" indent="-514350">
              <a:buFont typeface="+mj-lt"/>
              <a:buAutoNum type="alphaLcParenR"/>
            </a:pPr>
            <a:r>
              <a:rPr lang="en-US" dirty="0" smtClean="0"/>
              <a:t>Real Address Memory</a:t>
            </a:r>
          </a:p>
          <a:p>
            <a:pPr marL="871538" lvl="1" indent="-514350">
              <a:buFont typeface="+mj-lt"/>
              <a:buAutoNum type="alphaLcParenR"/>
            </a:pPr>
            <a:r>
              <a:rPr lang="en-US" dirty="0" smtClean="0"/>
              <a:t>Random Access Memory</a:t>
            </a:r>
          </a:p>
          <a:p>
            <a:pPr marL="871538" lvl="1" indent="-514350">
              <a:buFont typeface="+mj-lt"/>
              <a:buAutoNum type="alphaLcParenR"/>
            </a:pPr>
            <a:r>
              <a:rPr lang="en-US" dirty="0" smtClean="0"/>
              <a:t>Random Address Memory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5334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Бази от данни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Бази от данни. Системи за управление на бази от данни. Логическа и физическа организация. Модели на </a:t>
            </a:r>
            <a:r>
              <a:rPr lang="bg-BG" dirty="0" smtClean="0"/>
              <a:t>данните</a:t>
            </a:r>
          </a:p>
          <a:p>
            <a:pPr lvl="1"/>
            <a:r>
              <a:rPr lang="bg-BG" dirty="0" smtClean="0"/>
              <a:t>Релационни </a:t>
            </a:r>
            <a:r>
              <a:rPr lang="bg-BG" dirty="0"/>
              <a:t>бази от данни. Таблици и релации. Обекти </a:t>
            </a:r>
            <a:r>
              <a:rPr lang="bg-BG" dirty="0" smtClean="0"/>
              <a:t>в </a:t>
            </a:r>
            <a:r>
              <a:rPr lang="bg-BG" dirty="0"/>
              <a:t>базите от данни. Типове </a:t>
            </a:r>
            <a:r>
              <a:rPr lang="bg-BG" dirty="0" smtClean="0"/>
              <a:t>данни</a:t>
            </a:r>
          </a:p>
          <a:p>
            <a:pPr lvl="1"/>
            <a:r>
              <a:rPr lang="bg-BG" dirty="0" smtClean="0"/>
              <a:t>Език </a:t>
            </a:r>
            <a:r>
              <a:rPr lang="en-US" dirty="0"/>
              <a:t>SQL.</a:t>
            </a:r>
            <a:r>
              <a:rPr lang="bg-BG" dirty="0"/>
              <a:t> Видове </a:t>
            </a:r>
            <a:r>
              <a:rPr lang="en-US" dirty="0"/>
              <a:t>SQL </a:t>
            </a:r>
            <a:r>
              <a:rPr lang="bg-BG" dirty="0"/>
              <a:t>команди и </a:t>
            </a:r>
            <a:r>
              <a:rPr lang="bg-BG" dirty="0" smtClean="0"/>
              <a:t>заявки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val="1805565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С коя SQL заявка може да се върне броя на всички записи в таблицата „</a:t>
            </a:r>
            <a:r>
              <a:rPr lang="bg-BG" dirty="0" err="1" smtClean="0"/>
              <a:t>Persons</a:t>
            </a:r>
            <a:r>
              <a:rPr lang="bg-BG" dirty="0" smtClean="0"/>
              <a:t>“?</a:t>
            </a:r>
            <a:endParaRPr lang="en-US" dirty="0" smtClean="0"/>
          </a:p>
          <a:p>
            <a:pPr marL="871538" lvl="1" indent="-514350">
              <a:buFont typeface="+mj-lt"/>
              <a:buAutoNum type="alphaLcParenR"/>
            </a:pPr>
            <a:r>
              <a:rPr lang="bg-BG" dirty="0" smtClean="0"/>
              <a:t>SELECT COUNT() FROM </a:t>
            </a:r>
            <a:r>
              <a:rPr lang="bg-BG" dirty="0" err="1" smtClean="0"/>
              <a:t>Persons</a:t>
            </a:r>
            <a:endParaRPr lang="en-US" dirty="0" smtClean="0"/>
          </a:p>
          <a:p>
            <a:pPr marL="871538" lvl="1" indent="-514350">
              <a:buFont typeface="+mj-lt"/>
              <a:buAutoNum type="alphaLcParenR"/>
            </a:pPr>
            <a:r>
              <a:rPr lang="bg-BG" dirty="0" smtClean="0"/>
              <a:t>SELECT COUNT(*) FROM </a:t>
            </a:r>
            <a:r>
              <a:rPr lang="bg-BG" dirty="0" err="1" smtClean="0"/>
              <a:t>Persons</a:t>
            </a:r>
            <a:endParaRPr lang="en-US" dirty="0" smtClean="0"/>
          </a:p>
          <a:p>
            <a:pPr marL="871538" lvl="1" indent="-514350">
              <a:buFont typeface="+mj-lt"/>
              <a:buAutoNum type="alphaLcParenR"/>
            </a:pPr>
            <a:r>
              <a:rPr lang="bg-BG" dirty="0" smtClean="0"/>
              <a:t>SELECT COLUMNS(*) FROM </a:t>
            </a:r>
            <a:r>
              <a:rPr lang="bg-BG" dirty="0" err="1" smtClean="0"/>
              <a:t>Persons</a:t>
            </a:r>
            <a:endParaRPr lang="en-US" dirty="0" smtClean="0"/>
          </a:p>
          <a:p>
            <a:pPr marL="871538" lvl="1" indent="-514350">
              <a:buFont typeface="+mj-lt"/>
              <a:buAutoNum type="alphaLcParenR"/>
            </a:pPr>
            <a:r>
              <a:rPr lang="bg-BG" dirty="0" smtClean="0"/>
              <a:t>SELECT COLUMNS() FROM </a:t>
            </a:r>
            <a:r>
              <a:rPr lang="bg-BG" dirty="0" err="1" smtClean="0"/>
              <a:t>Persons</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5334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en-US" sz="2800" dirty="0" smtClean="0"/>
              <a:t> </a:t>
            </a:r>
            <a:r>
              <a:rPr lang="bg-BG" sz="2800" dirty="0" smtClean="0"/>
              <a:t>Функцията COUNT(expression) връща броя на редовете, които отговарят на зададен критерий.</a:t>
            </a:r>
            <a:endParaRPr lang="en-US" sz="2800" dirty="0" smtClean="0"/>
          </a:p>
          <a:p>
            <a:pPr lvl="1"/>
            <a:r>
              <a:rPr lang="bg-BG" sz="2800" dirty="0" smtClean="0"/>
              <a:t>Източник: </a:t>
            </a:r>
            <a:r>
              <a:rPr lang="en-US" sz="2800" dirty="0" smtClean="0">
                <a:hlinkClick r:id="rId2"/>
              </a:rPr>
              <a:t>www.w3schools.com</a:t>
            </a:r>
            <a:r>
              <a:rPr lang="bg-BG" sz="2800" dirty="0" smtClean="0"/>
              <a:t/>
            </a:r>
            <a:br>
              <a:rPr lang="bg-BG" sz="2800" dirty="0" smtClean="0"/>
            </a:b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val="2054666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738514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Информационни системи</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3000" dirty="0" smtClean="0"/>
              <a:t>Въпросите от този раздел по конспект обхващат следните области:</a:t>
            </a:r>
          </a:p>
          <a:p>
            <a:pPr lvl="1">
              <a:lnSpc>
                <a:spcPct val="100000"/>
              </a:lnSpc>
            </a:pPr>
            <a:r>
              <a:rPr lang="bg-BG" sz="2800" dirty="0"/>
              <a:t>Информационни системи. Класифициране (за управление на организация – ERP, за управление на производство, за връзки с клиенти и доставчици – CRM, за отчети, анализи и прогнози – </a:t>
            </a:r>
            <a:r>
              <a:rPr lang="en-US" sz="2800" dirty="0"/>
              <a:t>BI, </a:t>
            </a:r>
            <a:r>
              <a:rPr lang="bg-BG" sz="2800" dirty="0"/>
              <a:t>за решаване на конкретни проблеми, ...). Жизнен цикъл (основни етапи в създаването и използването). Основни функции и задачи. Системни архитектури – двуслойна (клиент/сървър), трислойна, </a:t>
            </a:r>
            <a:r>
              <a:rPr lang="bg-BG" sz="2800" dirty="0" err="1"/>
              <a:t>N-слойна</a:t>
            </a:r>
            <a:r>
              <a:rPr lang="bg-BG" sz="2800" dirty="0"/>
              <a:t> (разпределена), </a:t>
            </a:r>
            <a:r>
              <a:rPr lang="en-US" sz="2800" dirty="0"/>
              <a:t>cloud computing</a:t>
            </a:r>
            <a:r>
              <a:rPr lang="bg-BG"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2971313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Кой от изброените модели за доставка не е част от </a:t>
            </a:r>
            <a:r>
              <a:rPr lang="bg-BG" dirty="0" err="1" smtClean="0"/>
              <a:t>Cloud</a:t>
            </a:r>
            <a:r>
              <a:rPr lang="bg-BG" dirty="0" smtClean="0"/>
              <a:t> </a:t>
            </a:r>
            <a:r>
              <a:rPr lang="bg-BG" dirty="0" err="1" smtClean="0"/>
              <a:t>computing</a:t>
            </a:r>
            <a:r>
              <a:rPr lang="bg-BG" dirty="0" smtClean="0"/>
              <a:t>?</a:t>
            </a:r>
            <a:endParaRPr lang="en-US" dirty="0" smtClean="0"/>
          </a:p>
          <a:p>
            <a:pPr marL="871538" lvl="1" indent="-514350">
              <a:buFont typeface="+mj-lt"/>
              <a:buAutoNum type="alphaLcParenR"/>
            </a:pPr>
            <a:r>
              <a:rPr lang="en-US" dirty="0" err="1" smtClean="0"/>
              <a:t>SaaS</a:t>
            </a:r>
            <a:endParaRPr lang="en-US" dirty="0" smtClean="0"/>
          </a:p>
          <a:p>
            <a:pPr marL="871538" lvl="1" indent="-514350">
              <a:buFont typeface="+mj-lt"/>
              <a:buAutoNum type="alphaLcParenR"/>
            </a:pPr>
            <a:r>
              <a:rPr lang="en-US" dirty="0" err="1" smtClean="0"/>
              <a:t>IaaS</a:t>
            </a:r>
            <a:endParaRPr lang="en-US" dirty="0" smtClean="0"/>
          </a:p>
          <a:p>
            <a:pPr marL="871538" lvl="1" indent="-514350">
              <a:buFont typeface="+mj-lt"/>
              <a:buAutoNum type="alphaLcParenR"/>
            </a:pPr>
            <a:r>
              <a:rPr lang="en-US" dirty="0" err="1" smtClean="0"/>
              <a:t>PaaS</a:t>
            </a:r>
            <a:endParaRPr lang="en-US" dirty="0" smtClean="0"/>
          </a:p>
          <a:p>
            <a:pPr marL="871538" lvl="1" indent="-514350">
              <a:buFont typeface="+mj-lt"/>
              <a:buAutoNum type="alphaLcParenR"/>
            </a:pPr>
            <a:r>
              <a:rPr lang="en-US" dirty="0" err="1" smtClean="0"/>
              <a:t>Ogg</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572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bg-BG" sz="2800" dirty="0" err="1" smtClean="0"/>
              <a:t>Ogg</a:t>
            </a:r>
            <a:r>
              <a:rPr lang="bg-BG" sz="2800" dirty="0" smtClean="0"/>
              <a:t> е само формат тип контейнер. </a:t>
            </a:r>
            <a:r>
              <a:rPr lang="bg-BG" sz="2800" dirty="0" err="1" smtClean="0"/>
              <a:t>Аудиото</a:t>
            </a:r>
            <a:r>
              <a:rPr lang="bg-BG" sz="2800" dirty="0" smtClean="0"/>
              <a:t> и видеото са кодирани и съхранени в </a:t>
            </a:r>
            <a:r>
              <a:rPr lang="bg-BG" sz="2800" dirty="0" err="1" smtClean="0"/>
              <a:t>Ogg</a:t>
            </a:r>
            <a:r>
              <a:rPr lang="bg-BG" sz="2800" dirty="0" smtClean="0"/>
              <a:t> контейнер. </a:t>
            </a:r>
            <a:r>
              <a:rPr lang="bg-BG" sz="2800" dirty="0" err="1" smtClean="0"/>
              <a:t>Оgg</a:t>
            </a:r>
            <a:r>
              <a:rPr lang="bg-BG" sz="2800" dirty="0" smtClean="0"/>
              <a:t> контейнери  съдържа множество от кодеци, например видео файл със звук, съдържа информация кодирана с видео и аудио кодек. Като фотмат тип контейнер Ogg може да съдъдржа аудио и видео в разнообразни формати като:  Dirac, MNG, CELT, MPEG-4, MP3 и други.</a:t>
            </a:r>
            <a:endParaRPr lang="en-US" sz="2800" dirty="0" smtClean="0"/>
          </a:p>
          <a:p>
            <a:pPr lvl="1"/>
            <a:r>
              <a:rPr lang="bg-BG" sz="2800" dirty="0" smtClean="0"/>
              <a:t>Източник: </a:t>
            </a:r>
            <a:r>
              <a:rPr lang="en-US" sz="2800" dirty="0" smtClean="0">
                <a:hlinkClick r:id="rId2"/>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2704220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869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bg-BG" dirty="0"/>
              <a:t>Сигурност и защита на информацията</a:t>
            </a:r>
            <a:endParaRPr lang="en-US" dirty="0"/>
          </a:p>
        </p:txBody>
      </p:sp>
      <p:sp>
        <p:nvSpPr>
          <p:cNvPr id="3" name="Content Placeholder 2"/>
          <p:cNvSpPr>
            <a:spLocks noGrp="1"/>
          </p:cNvSpPr>
          <p:nvPr>
            <p:ph idx="1"/>
          </p:nvPr>
        </p:nvSpPr>
        <p:spPr>
          <a:xfrm>
            <a:off x="228600" y="1219200"/>
            <a:ext cx="8686800" cy="5486400"/>
          </a:xfrm>
        </p:spPr>
        <p:txBody>
          <a:bodyPr/>
          <a:lstStyle/>
          <a:p>
            <a:pPr>
              <a:lnSpc>
                <a:spcPts val="3700"/>
              </a:lnSpc>
            </a:pPr>
            <a:r>
              <a:rPr lang="bg-BG" dirty="0" smtClean="0"/>
              <a:t>Въпросите от този раздел по конспект обхващат следните области:</a:t>
            </a:r>
          </a:p>
          <a:p>
            <a:pPr lvl="1">
              <a:lnSpc>
                <a:spcPts val="3700"/>
              </a:lnSpc>
            </a:pPr>
            <a:r>
              <a:rPr lang="bg-BG" dirty="0"/>
              <a:t>Сигурност и защита на информацията. Методи и алгоритми за кодиране: симетрични криптографски алгоритми – DES, 3DES; асиметрични криптографски алгоритми (с публичен и частен ключ) – RSA, DSA. Криптографски хеширащи алгоритми – SHA-1, MD5. Електронен подпис. Инфраструктура на публичния ключ (</a:t>
            </a:r>
            <a:r>
              <a:rPr lang="en-US" dirty="0"/>
              <a:t>PKI). </a:t>
            </a:r>
            <a:r>
              <a:rPr lang="bg-BG" dirty="0"/>
              <a:t>Цифрови сертификати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val="3852978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Какво е </a:t>
            </a:r>
            <a:r>
              <a:rPr lang="bg-BG" dirty="0" err="1" smtClean="0"/>
              <a:t>malware</a:t>
            </a:r>
            <a:r>
              <a:rPr lang="bg-BG" dirty="0" smtClean="0"/>
              <a:t>?</a:t>
            </a:r>
            <a:endParaRPr lang="en-US" dirty="0" smtClean="0"/>
          </a:p>
          <a:p>
            <a:pPr marL="871538" lvl="1" indent="-514350">
              <a:buFont typeface="+mj-lt"/>
              <a:buAutoNum type="alphaLcParenR"/>
            </a:pPr>
            <a:r>
              <a:rPr lang="en-US" dirty="0" err="1" smtClean="0"/>
              <a:t>Вреден</a:t>
            </a:r>
            <a:r>
              <a:rPr lang="en-US" dirty="0" smtClean="0"/>
              <a:t> </a:t>
            </a:r>
            <a:r>
              <a:rPr lang="en-US" dirty="0" err="1" smtClean="0"/>
              <a:t>софтуер</a:t>
            </a:r>
            <a:r>
              <a:rPr lang="en-US" dirty="0" smtClean="0"/>
              <a:t>, </a:t>
            </a:r>
            <a:r>
              <a:rPr lang="en-US" dirty="0" err="1" smtClean="0"/>
              <a:t>направен</a:t>
            </a:r>
            <a:r>
              <a:rPr lang="en-US" dirty="0" smtClean="0"/>
              <a:t> </a:t>
            </a:r>
            <a:r>
              <a:rPr lang="en-US" dirty="0" err="1" smtClean="0"/>
              <a:t>да</a:t>
            </a:r>
            <a:r>
              <a:rPr lang="en-US" dirty="0" smtClean="0"/>
              <a:t> </a:t>
            </a:r>
            <a:r>
              <a:rPr lang="en-US" dirty="0" err="1" smtClean="0"/>
              <a:t>навреди</a:t>
            </a:r>
            <a:r>
              <a:rPr lang="en-US" dirty="0" smtClean="0"/>
              <a:t> </a:t>
            </a:r>
            <a:r>
              <a:rPr lang="en-US" dirty="0" err="1" smtClean="0"/>
              <a:t>по</a:t>
            </a:r>
            <a:r>
              <a:rPr lang="en-US" dirty="0" smtClean="0"/>
              <a:t> </a:t>
            </a:r>
            <a:r>
              <a:rPr lang="en-US" dirty="0" err="1" smtClean="0"/>
              <a:t>един</a:t>
            </a:r>
            <a:r>
              <a:rPr lang="en-US" dirty="0" smtClean="0"/>
              <a:t> </a:t>
            </a:r>
            <a:r>
              <a:rPr lang="en-US" dirty="0" err="1" smtClean="0"/>
              <a:t>или</a:t>
            </a:r>
            <a:r>
              <a:rPr lang="en-US" dirty="0" smtClean="0"/>
              <a:t> </a:t>
            </a:r>
            <a:r>
              <a:rPr lang="en-US" dirty="0" err="1" smtClean="0"/>
              <a:t>друг</a:t>
            </a:r>
            <a:r>
              <a:rPr lang="en-US" dirty="0" smtClean="0"/>
              <a:t> </a:t>
            </a:r>
            <a:r>
              <a:rPr lang="en-US" dirty="0" err="1" smtClean="0"/>
              <a:t>начин</a:t>
            </a:r>
            <a:r>
              <a:rPr lang="en-US" dirty="0" smtClean="0"/>
              <a:t> </a:t>
            </a:r>
            <a:r>
              <a:rPr lang="en-US" dirty="0" err="1" smtClean="0"/>
              <a:t>на</a:t>
            </a:r>
            <a:r>
              <a:rPr lang="en-US" dirty="0" smtClean="0"/>
              <a:t> </a:t>
            </a:r>
            <a:r>
              <a:rPr lang="en-US" dirty="0" err="1" smtClean="0"/>
              <a:t>компютърната</a:t>
            </a:r>
            <a:r>
              <a:rPr lang="en-US" dirty="0" smtClean="0"/>
              <a:t> </a:t>
            </a:r>
            <a:r>
              <a:rPr lang="en-US" dirty="0" err="1" smtClean="0"/>
              <a:t>система</a:t>
            </a:r>
            <a:r>
              <a:rPr lang="en-US" dirty="0" smtClean="0"/>
              <a:t>.</a:t>
            </a:r>
          </a:p>
          <a:p>
            <a:pPr marL="871538" lvl="1" indent="-514350">
              <a:buFont typeface="+mj-lt"/>
              <a:buAutoNum type="alphaLcParenR"/>
            </a:pPr>
            <a:r>
              <a:rPr lang="en-US" dirty="0" err="1" smtClean="0"/>
              <a:t>Софтуер</a:t>
            </a:r>
            <a:r>
              <a:rPr lang="en-US" dirty="0" smtClean="0"/>
              <a:t>, </a:t>
            </a:r>
            <a:r>
              <a:rPr lang="en-US" dirty="0" err="1" smtClean="0"/>
              <a:t>който</a:t>
            </a:r>
            <a:r>
              <a:rPr lang="en-US" dirty="0" smtClean="0"/>
              <a:t> е </a:t>
            </a:r>
            <a:r>
              <a:rPr lang="en-US" dirty="0" err="1" smtClean="0"/>
              <a:t>вграден</a:t>
            </a:r>
            <a:r>
              <a:rPr lang="en-US" dirty="0" smtClean="0"/>
              <a:t> и </a:t>
            </a:r>
            <a:r>
              <a:rPr lang="en-US" dirty="0" err="1" smtClean="0"/>
              <a:t>не</a:t>
            </a:r>
            <a:r>
              <a:rPr lang="en-US" dirty="0" smtClean="0"/>
              <a:t> е </a:t>
            </a:r>
            <a:r>
              <a:rPr lang="en-US" dirty="0" err="1" smtClean="0"/>
              <a:t>предвидено</a:t>
            </a:r>
            <a:r>
              <a:rPr lang="en-US" dirty="0" smtClean="0"/>
              <a:t> </a:t>
            </a:r>
            <a:r>
              <a:rPr lang="en-US" dirty="0" err="1" smtClean="0"/>
              <a:t>да</a:t>
            </a:r>
            <a:r>
              <a:rPr lang="en-US" dirty="0" smtClean="0"/>
              <a:t> </a:t>
            </a:r>
            <a:r>
              <a:rPr lang="en-US" dirty="0" err="1" smtClean="0"/>
              <a:t>се</a:t>
            </a:r>
            <a:r>
              <a:rPr lang="en-US" dirty="0" smtClean="0"/>
              <a:t> </a:t>
            </a:r>
            <a:r>
              <a:rPr lang="en-US" dirty="0" err="1" smtClean="0"/>
              <a:t>променя</a:t>
            </a:r>
            <a:r>
              <a:rPr lang="en-US" dirty="0" smtClean="0"/>
              <a:t>.</a:t>
            </a:r>
          </a:p>
          <a:p>
            <a:pPr marL="871538" lvl="1" indent="-514350">
              <a:buFont typeface="+mj-lt"/>
              <a:buAutoNum type="alphaLcParenR"/>
            </a:pPr>
            <a:r>
              <a:rPr lang="en-US" dirty="0" err="1" smtClean="0"/>
              <a:t>Софтуер</a:t>
            </a:r>
            <a:r>
              <a:rPr lang="en-US" dirty="0" smtClean="0"/>
              <a:t>, </a:t>
            </a:r>
            <a:r>
              <a:rPr lang="en-US" dirty="0" err="1" smtClean="0"/>
              <a:t>който</a:t>
            </a:r>
            <a:r>
              <a:rPr lang="en-US" dirty="0" smtClean="0"/>
              <a:t> е </a:t>
            </a:r>
            <a:r>
              <a:rPr lang="en-US" dirty="0" err="1" smtClean="0"/>
              <a:t>безплатен</a:t>
            </a:r>
            <a:r>
              <a:rPr lang="en-US" dirty="0" smtClean="0"/>
              <a:t>.</a:t>
            </a:r>
          </a:p>
          <a:p>
            <a:pPr marL="871538" lvl="1" indent="-514350">
              <a:buFont typeface="+mj-lt"/>
              <a:buAutoNum type="alphaLcParenR"/>
            </a:pPr>
            <a:r>
              <a:rPr lang="en-US" dirty="0" err="1" smtClean="0"/>
              <a:t>Софтуер</a:t>
            </a:r>
            <a:r>
              <a:rPr lang="en-US" dirty="0" smtClean="0"/>
              <a:t>, </a:t>
            </a:r>
            <a:r>
              <a:rPr lang="en-US" dirty="0" err="1" smtClean="0"/>
              <a:t>направен</a:t>
            </a:r>
            <a:r>
              <a:rPr lang="en-US" dirty="0" smtClean="0"/>
              <a:t> </a:t>
            </a:r>
            <a:r>
              <a:rPr lang="en-US" dirty="0" err="1" smtClean="0"/>
              <a:t>да</a:t>
            </a:r>
            <a:r>
              <a:rPr lang="en-US" dirty="0" smtClean="0"/>
              <a:t> </a:t>
            </a:r>
            <a:r>
              <a:rPr lang="en-US" dirty="0" err="1" smtClean="0"/>
              <a:t>предпазва</a:t>
            </a:r>
            <a:r>
              <a:rPr lang="en-US" dirty="0" smtClean="0"/>
              <a:t> </a:t>
            </a:r>
            <a:r>
              <a:rPr lang="en-US" dirty="0" err="1" smtClean="0"/>
              <a:t>компютърната</a:t>
            </a:r>
            <a:r>
              <a:rPr lang="en-US" dirty="0" smtClean="0"/>
              <a:t> </a:t>
            </a:r>
            <a:r>
              <a:rPr lang="en-US" dirty="0" err="1" smtClean="0"/>
              <a:t>система</a:t>
            </a:r>
            <a:r>
              <a:rPr lang="en-US" dirty="0" smtClean="0"/>
              <a:t> </a:t>
            </a:r>
            <a:r>
              <a:rPr lang="en-US" dirty="0" err="1" smtClean="0"/>
              <a:t>от</a:t>
            </a:r>
            <a:r>
              <a:rPr lang="en-US" dirty="0" smtClean="0"/>
              <a:t> </a:t>
            </a:r>
            <a:r>
              <a:rPr lang="en-US" dirty="0" err="1" smtClean="0"/>
              <a:t>вреден</a:t>
            </a:r>
            <a:r>
              <a:rPr lang="en-US" dirty="0" smtClean="0"/>
              <a:t> </a:t>
            </a:r>
            <a:r>
              <a:rPr lang="en-US" dirty="0" err="1" smtClean="0"/>
              <a:t>софтуер</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457200" y="1524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lgn="just"/>
            <a:r>
              <a:rPr lang="en-US" sz="2800" dirty="0" smtClean="0"/>
              <a:t>Паметта с </a:t>
            </a:r>
            <a:r>
              <a:rPr lang="en-US" sz="2800" dirty="0" err="1" smtClean="0"/>
              <a:t>произволен</a:t>
            </a:r>
            <a:r>
              <a:rPr lang="en-US" sz="2800" dirty="0" smtClean="0"/>
              <a:t> </a:t>
            </a:r>
            <a:r>
              <a:rPr lang="en-US" sz="2800" dirty="0" err="1" smtClean="0"/>
              <a:t>достъп</a:t>
            </a:r>
            <a:r>
              <a:rPr lang="en-US" sz="2800" dirty="0" smtClean="0"/>
              <a:t> </a:t>
            </a:r>
            <a:r>
              <a:rPr lang="en-US" sz="2800" dirty="0" err="1" smtClean="0"/>
              <a:t>или</a:t>
            </a:r>
            <a:r>
              <a:rPr lang="en-US" sz="2800" dirty="0" smtClean="0"/>
              <a:t> RAM (random-access memory) е </a:t>
            </a:r>
            <a:r>
              <a:rPr lang="en-US" sz="2800" dirty="0" err="1" smtClean="0"/>
              <a:t>вид</a:t>
            </a:r>
            <a:r>
              <a:rPr lang="en-US" sz="2800" dirty="0" smtClean="0"/>
              <a:t> </a:t>
            </a:r>
            <a:r>
              <a:rPr lang="en-US" sz="2800" dirty="0" err="1" smtClean="0"/>
              <a:t>компютърна</a:t>
            </a:r>
            <a:r>
              <a:rPr lang="en-US" sz="2800" dirty="0" smtClean="0"/>
              <a:t> </a:t>
            </a:r>
            <a:r>
              <a:rPr lang="en-US" sz="2800" dirty="0" err="1" smtClean="0"/>
              <a:t>памет</a:t>
            </a:r>
            <a:r>
              <a:rPr lang="en-US" sz="2800" dirty="0" smtClean="0"/>
              <a:t>, </a:t>
            </a:r>
            <a:r>
              <a:rPr lang="en-US" sz="2800" dirty="0" err="1" smtClean="0"/>
              <a:t>която</a:t>
            </a:r>
            <a:r>
              <a:rPr lang="en-US" sz="2800" dirty="0" smtClean="0"/>
              <a:t> </a:t>
            </a:r>
            <a:r>
              <a:rPr lang="en-US" sz="2800" dirty="0" err="1" smtClean="0"/>
              <a:t>позволява</a:t>
            </a:r>
            <a:r>
              <a:rPr lang="en-US" sz="2800" dirty="0" smtClean="0"/>
              <a:t> </a:t>
            </a:r>
            <a:r>
              <a:rPr lang="en-US" sz="2800" dirty="0" err="1" smtClean="0"/>
              <a:t>неограничен</a:t>
            </a:r>
            <a:r>
              <a:rPr lang="en-US" sz="2800" dirty="0" smtClean="0"/>
              <a:t> </a:t>
            </a:r>
            <a:r>
              <a:rPr lang="en-US" sz="2800" dirty="0" err="1" smtClean="0"/>
              <a:t>достъп</a:t>
            </a:r>
            <a:r>
              <a:rPr lang="en-US" sz="2800" dirty="0" smtClean="0"/>
              <a:t> </a:t>
            </a:r>
            <a:r>
              <a:rPr lang="en-US" sz="2800" dirty="0" err="1" smtClean="0"/>
              <a:t>до</a:t>
            </a:r>
            <a:r>
              <a:rPr lang="en-US" sz="2800" dirty="0" smtClean="0"/>
              <a:t> </a:t>
            </a:r>
            <a:r>
              <a:rPr lang="en-US" sz="2800" dirty="0" err="1" smtClean="0"/>
              <a:t>произволна</a:t>
            </a:r>
            <a:r>
              <a:rPr lang="en-US" sz="2800" dirty="0" smtClean="0"/>
              <a:t> </a:t>
            </a:r>
            <a:r>
              <a:rPr lang="en-US" sz="2800" dirty="0" err="1" smtClean="0"/>
              <a:t>част</a:t>
            </a:r>
            <a:r>
              <a:rPr lang="en-US" sz="2800" dirty="0" smtClean="0"/>
              <a:t> </a:t>
            </a:r>
            <a:r>
              <a:rPr lang="en-US" sz="2800" dirty="0" err="1" smtClean="0"/>
              <a:t>от</a:t>
            </a:r>
            <a:r>
              <a:rPr lang="en-US" sz="2800" dirty="0" smtClean="0"/>
              <a:t> </a:t>
            </a:r>
            <a:r>
              <a:rPr lang="en-US" sz="2800" dirty="0" err="1" smtClean="0"/>
              <a:t>запаметените</a:t>
            </a:r>
            <a:r>
              <a:rPr lang="en-US" sz="2800" dirty="0" smtClean="0"/>
              <a:t> </a:t>
            </a:r>
            <a:r>
              <a:rPr lang="en-US" sz="2800" dirty="0" err="1" smtClean="0"/>
              <a:t>данни</a:t>
            </a:r>
            <a:r>
              <a:rPr lang="en-US" sz="2800" dirty="0" smtClean="0"/>
              <a:t>, </a:t>
            </a:r>
            <a:r>
              <a:rPr lang="en-US" sz="2800" dirty="0" err="1" smtClean="0"/>
              <a:t>за</a:t>
            </a:r>
            <a:r>
              <a:rPr lang="en-US" sz="2800" dirty="0" smtClean="0"/>
              <a:t> </a:t>
            </a:r>
            <a:r>
              <a:rPr lang="en-US" sz="2800" dirty="0" err="1" smtClean="0"/>
              <a:t>разлика</a:t>
            </a:r>
            <a:r>
              <a:rPr lang="en-US" sz="2800" dirty="0" smtClean="0"/>
              <a:t> </a:t>
            </a:r>
            <a:r>
              <a:rPr lang="en-US" sz="2800" dirty="0" err="1" smtClean="0"/>
              <a:t>от</a:t>
            </a:r>
            <a:r>
              <a:rPr lang="en-US" sz="2800" dirty="0" smtClean="0"/>
              <a:t> </a:t>
            </a:r>
            <a:r>
              <a:rPr lang="en-US" sz="2800" dirty="0" err="1" smtClean="0"/>
              <a:t>паметта</a:t>
            </a:r>
            <a:r>
              <a:rPr lang="en-US" sz="2800" dirty="0" smtClean="0"/>
              <a:t> с </a:t>
            </a:r>
            <a:r>
              <a:rPr lang="en-US" sz="2800" dirty="0" err="1" smtClean="0"/>
              <a:t>последователен</a:t>
            </a:r>
            <a:r>
              <a:rPr lang="en-US" sz="2800" dirty="0" smtClean="0"/>
              <a:t> </a:t>
            </a:r>
            <a:r>
              <a:rPr lang="en-US" sz="2800" dirty="0" err="1" smtClean="0"/>
              <a:t>достъп</a:t>
            </a:r>
            <a:r>
              <a:rPr lang="en-US" sz="2800" dirty="0" smtClean="0"/>
              <a:t>, и </a:t>
            </a:r>
            <a:r>
              <a:rPr lang="en-US" sz="2800" dirty="0" err="1" smtClean="0"/>
              <a:t>която</a:t>
            </a:r>
            <a:r>
              <a:rPr lang="en-US" sz="2800" dirty="0" smtClean="0"/>
              <a:t> </a:t>
            </a:r>
            <a:r>
              <a:rPr lang="en-US" sz="2800" dirty="0" err="1" smtClean="0"/>
              <a:t>има</a:t>
            </a:r>
            <a:r>
              <a:rPr lang="en-US" sz="2800" dirty="0" smtClean="0"/>
              <a:t> </a:t>
            </a:r>
            <a:r>
              <a:rPr lang="en-US" sz="2800" dirty="0" err="1" smtClean="0"/>
              <a:t>относително</a:t>
            </a:r>
            <a:r>
              <a:rPr lang="en-US" sz="2800" dirty="0" smtClean="0"/>
              <a:t> </a:t>
            </a:r>
            <a:r>
              <a:rPr lang="en-US" sz="2800" dirty="0" err="1" smtClean="0"/>
              <a:t>голяма</a:t>
            </a:r>
            <a:r>
              <a:rPr lang="en-US" sz="2800" dirty="0" smtClean="0"/>
              <a:t> </a:t>
            </a:r>
            <a:r>
              <a:rPr lang="en-US" sz="2800" dirty="0" err="1" smtClean="0"/>
              <a:t>скорост</a:t>
            </a:r>
            <a:r>
              <a:rPr lang="en-US" sz="2800" dirty="0" smtClean="0"/>
              <a:t>, </a:t>
            </a:r>
            <a:r>
              <a:rPr lang="en-US" sz="2800" dirty="0" err="1" smtClean="0"/>
              <a:t>за</a:t>
            </a:r>
            <a:r>
              <a:rPr lang="en-US" sz="2800" dirty="0" smtClean="0"/>
              <a:t> </a:t>
            </a:r>
            <a:r>
              <a:rPr lang="en-US" sz="2800" dirty="0" err="1" smtClean="0"/>
              <a:t>разлика</a:t>
            </a:r>
            <a:r>
              <a:rPr lang="en-US" sz="2800" dirty="0" smtClean="0"/>
              <a:t> </a:t>
            </a:r>
            <a:r>
              <a:rPr lang="en-US" sz="2800" dirty="0" err="1" smtClean="0"/>
              <a:t>от</a:t>
            </a:r>
            <a:r>
              <a:rPr lang="en-US" sz="2800" dirty="0" smtClean="0"/>
              <a:t> </a:t>
            </a:r>
            <a:r>
              <a:rPr lang="en-US" sz="2800" dirty="0" err="1" smtClean="0"/>
              <a:t>запаметяващи</a:t>
            </a:r>
            <a:r>
              <a:rPr lang="en-US" sz="2800" dirty="0" smtClean="0"/>
              <a:t> </a:t>
            </a:r>
            <a:r>
              <a:rPr lang="en-US" sz="2800" dirty="0" err="1" smtClean="0"/>
              <a:t>устройства</a:t>
            </a:r>
            <a:r>
              <a:rPr lang="en-US" sz="2800" dirty="0" smtClean="0"/>
              <a:t> </a:t>
            </a:r>
            <a:r>
              <a:rPr lang="en-US" sz="2800" dirty="0" err="1" smtClean="0"/>
              <a:t>като</a:t>
            </a:r>
            <a:r>
              <a:rPr lang="en-US" sz="2800" dirty="0" smtClean="0"/>
              <a:t> </a:t>
            </a:r>
            <a:r>
              <a:rPr lang="en-US" sz="2800" dirty="0" err="1" smtClean="0"/>
              <a:t>твърдите</a:t>
            </a:r>
            <a:r>
              <a:rPr lang="en-US" sz="2800" dirty="0" smtClean="0"/>
              <a:t> </a:t>
            </a:r>
            <a:r>
              <a:rPr lang="en-US" sz="2800" dirty="0" err="1" smtClean="0"/>
              <a:t>дискове</a:t>
            </a:r>
            <a:r>
              <a:rPr lang="en-US" sz="2800" dirty="0" smtClean="0"/>
              <a:t>. </a:t>
            </a:r>
            <a:r>
              <a:rPr lang="en-US" sz="2800" dirty="0" err="1" smtClean="0"/>
              <a:t>Най-често</a:t>
            </a:r>
            <a:r>
              <a:rPr lang="en-US" sz="2800" dirty="0" smtClean="0"/>
              <a:t> </a:t>
            </a:r>
            <a:r>
              <a:rPr lang="en-US" sz="2800" dirty="0" err="1" smtClean="0"/>
              <a:t>под</a:t>
            </a:r>
            <a:r>
              <a:rPr lang="en-US" sz="2800" dirty="0" smtClean="0"/>
              <a:t> RAM </a:t>
            </a:r>
            <a:r>
              <a:rPr lang="en-US" sz="2800" dirty="0" err="1" smtClean="0"/>
              <a:t>се</a:t>
            </a:r>
            <a:r>
              <a:rPr lang="en-US" sz="2800" dirty="0" smtClean="0"/>
              <a:t> </a:t>
            </a:r>
            <a:r>
              <a:rPr lang="en-US" sz="2800" dirty="0" err="1" smtClean="0"/>
              <a:t>разбира</a:t>
            </a:r>
            <a:r>
              <a:rPr lang="en-US" sz="2800" dirty="0" smtClean="0"/>
              <a:t> </a:t>
            </a:r>
            <a:r>
              <a:rPr lang="en-US" sz="2800" dirty="0" err="1" smtClean="0"/>
              <a:t>динамична</a:t>
            </a:r>
            <a:r>
              <a:rPr lang="en-US" sz="2800" dirty="0" smtClean="0"/>
              <a:t> </a:t>
            </a:r>
            <a:r>
              <a:rPr lang="en-US" sz="2800" dirty="0" err="1" smtClean="0"/>
              <a:t>памет</a:t>
            </a:r>
            <a:r>
              <a:rPr lang="en-US" sz="2800" dirty="0" smtClean="0"/>
              <a:t> с </a:t>
            </a:r>
            <a:r>
              <a:rPr lang="en-US" sz="2800" dirty="0" err="1" smtClean="0"/>
              <a:t>произволен</a:t>
            </a:r>
            <a:r>
              <a:rPr lang="en-US" sz="2800" dirty="0" smtClean="0"/>
              <a:t> </a:t>
            </a:r>
            <a:r>
              <a:rPr lang="en-US" sz="2800" dirty="0" err="1" smtClean="0"/>
              <a:t>достъп</a:t>
            </a:r>
            <a:r>
              <a:rPr lang="en-US" sz="2800" dirty="0" smtClean="0"/>
              <a:t>.</a:t>
            </a:r>
          </a:p>
          <a:p>
            <a:pPr lvl="1" algn="just"/>
            <a:r>
              <a:rPr lang="bg-BG" sz="2800" dirty="0" smtClean="0"/>
              <a:t>Източник: </a:t>
            </a:r>
            <a:r>
              <a:rPr lang="en-US" sz="2800" dirty="0" smtClean="0">
                <a:hlinkClick r:id="rId2"/>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bg-BG" sz="2400" dirty="0" err="1" smtClean="0"/>
              <a:t>Malware</a:t>
            </a:r>
            <a:r>
              <a:rPr lang="bg-BG" sz="2400" dirty="0" smtClean="0"/>
              <a:t> е софтуер използван за да наруши работата на компютърна операция, да събира важна информация или да осигурява достъп до лични компютърни системи. Може да се появи под формата на код, скрипт, приложение или друг софтуер. </a:t>
            </a:r>
            <a:r>
              <a:rPr lang="bg-BG" sz="2400" dirty="0" err="1" smtClean="0"/>
              <a:t>Malware</a:t>
            </a:r>
            <a:r>
              <a:rPr lang="bg-BG" sz="2400" dirty="0" smtClean="0"/>
              <a:t> е основния термин използван за различни форми на зловреден или натрапчив софтуер. Във всички страни е </a:t>
            </a:r>
            <a:r>
              <a:rPr lang="bg-BG" sz="2400" dirty="0" err="1" smtClean="0"/>
              <a:t>криминализирано</a:t>
            </a:r>
            <a:r>
              <a:rPr lang="bg-BG" sz="2400" dirty="0" smtClean="0"/>
              <a:t> създаването и разпространението на такъв софтуер. Въпреки това той продължава да се произвежда поради различни причини, например демонстрация на способността да се правят пари.</a:t>
            </a:r>
            <a:endParaRPr lang="en-US" sz="2400" dirty="0" smtClean="0"/>
          </a:p>
          <a:p>
            <a:pPr lvl="1"/>
            <a:r>
              <a:rPr lang="bg-BG" sz="2400" dirty="0" smtClean="0"/>
              <a:t>Източник: </a:t>
            </a:r>
            <a:r>
              <a:rPr lang="en-US" sz="2400" dirty="0" smtClean="0">
                <a:hlinkClick r:id="rId2"/>
              </a:rPr>
              <a:t>Wikipedia</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1482029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795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Презентационни системи</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bg-BG" dirty="0" smtClean="0"/>
              <a:t>Въпросите от този раздел по конспект обхващат следните области:</a:t>
            </a:r>
          </a:p>
          <a:p>
            <a:pPr lvl="1">
              <a:lnSpc>
                <a:spcPct val="100000"/>
              </a:lnSpc>
            </a:pPr>
            <a:r>
              <a:rPr lang="bg-BG" dirty="0"/>
              <a:t>Презентиране на информация чрез средствата на информационните технологии. Компютърна презентация – слайд, ефекти, бележки, цветова схема, </a:t>
            </a:r>
            <a:r>
              <a:rPr lang="bg-BG" dirty="0" smtClean="0"/>
              <a:t>шаблони</a:t>
            </a:r>
          </a:p>
          <a:p>
            <a:pPr lvl="1">
              <a:lnSpc>
                <a:spcPct val="100000"/>
              </a:lnSpc>
            </a:pPr>
            <a:r>
              <a:rPr lang="bg-BG" dirty="0" smtClean="0"/>
              <a:t>Дизайн </a:t>
            </a:r>
            <a:r>
              <a:rPr lang="bg-BG" dirty="0"/>
              <a:t>на презентационни материали – използване на цветове, текст, изображения, звук, анимация и </a:t>
            </a:r>
            <a:r>
              <a:rPr lang="bg-BG" dirty="0" smtClean="0"/>
              <a:t>видео</a:t>
            </a:r>
          </a:p>
          <a:p>
            <a:pPr lvl="1">
              <a:lnSpc>
                <a:spcPct val="100000"/>
              </a:lnSpc>
            </a:pPr>
            <a:r>
              <a:rPr lang="bg-BG" dirty="0" smtClean="0"/>
              <a:t>Софтуер </a:t>
            </a:r>
            <a:r>
              <a:rPr lang="bg-BG" dirty="0"/>
              <a:t>за презентации (презентационни системи</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3855654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sz="2400" dirty="0" smtClean="0"/>
              <a:t>По </a:t>
            </a:r>
            <a:r>
              <a:rPr lang="bg-BG" sz="2400" dirty="0" smtClean="0"/>
              <a:t>важната част в изнасянето на една презентация е как говорите, как се държите и как комуникирате с хората</a:t>
            </a:r>
            <a:r>
              <a:rPr lang="bg-BG" sz="2400" dirty="0" smtClean="0"/>
              <a:t>.</a:t>
            </a:r>
            <a:r>
              <a:rPr lang="en-US" sz="2400" dirty="0" smtClean="0"/>
              <a:t> </a:t>
            </a:r>
            <a:r>
              <a:rPr lang="bg-BG" sz="2400" dirty="0" smtClean="0"/>
              <a:t>Само </a:t>
            </a:r>
            <a:r>
              <a:rPr lang="bg-BG" sz="2400" dirty="0" smtClean="0"/>
              <a:t>7% от комуникацията между хората се извършва чрез думите и смисъла им. По какъв друг начин комуникират хората и приблизително колко % от цялостната комуникация заема той?</a:t>
            </a:r>
            <a:endParaRPr lang="en-US" dirty="0" smtClean="0"/>
          </a:p>
          <a:p>
            <a:pPr marL="871538" lvl="1" indent="-514350">
              <a:buFont typeface="+mj-lt"/>
              <a:buAutoNum type="alphaLcParenR"/>
            </a:pPr>
            <a:r>
              <a:rPr lang="en-US" sz="2400" dirty="0" smtClean="0"/>
              <a:t>93% </a:t>
            </a:r>
            <a:r>
              <a:rPr lang="en-US" sz="2400" dirty="0" err="1" smtClean="0"/>
              <a:t>от</a:t>
            </a:r>
            <a:r>
              <a:rPr lang="en-US" sz="2400" dirty="0" smtClean="0"/>
              <a:t> </a:t>
            </a:r>
            <a:r>
              <a:rPr lang="en-US" sz="2400" dirty="0" err="1" smtClean="0"/>
              <a:t>комуникацията</a:t>
            </a:r>
            <a:r>
              <a:rPr lang="en-US" sz="2400" dirty="0" smtClean="0"/>
              <a:t> е </a:t>
            </a:r>
            <a:r>
              <a:rPr lang="en-US" sz="2400" dirty="0" err="1" smtClean="0"/>
              <a:t>чрез</a:t>
            </a:r>
            <a:r>
              <a:rPr lang="en-US" sz="2400" dirty="0" smtClean="0"/>
              <a:t> </a:t>
            </a:r>
            <a:r>
              <a:rPr lang="en-US" sz="2400" dirty="0" err="1" smtClean="0"/>
              <a:t>езика</a:t>
            </a:r>
            <a:r>
              <a:rPr lang="en-US" sz="2400" dirty="0" smtClean="0"/>
              <a:t> </a:t>
            </a:r>
            <a:r>
              <a:rPr lang="en-US" sz="2400" dirty="0" err="1" smtClean="0"/>
              <a:t>на</a:t>
            </a:r>
            <a:r>
              <a:rPr lang="en-US" sz="2400" dirty="0" smtClean="0"/>
              <a:t> </a:t>
            </a:r>
            <a:r>
              <a:rPr lang="en-US" sz="2400" dirty="0" err="1" smtClean="0"/>
              <a:t>тялото</a:t>
            </a:r>
            <a:endParaRPr lang="en-US" sz="2400" dirty="0" smtClean="0"/>
          </a:p>
          <a:p>
            <a:pPr marL="871538" lvl="1" indent="-514350">
              <a:buFont typeface="+mj-lt"/>
              <a:buAutoNum type="alphaLcParenR"/>
            </a:pPr>
            <a:r>
              <a:rPr lang="bg-BG" sz="2400" dirty="0" smtClean="0"/>
              <a:t>20% чрез начина на говорене, 73% чрез помощни средства (презентация, експеримент)</a:t>
            </a:r>
            <a:endParaRPr lang="en-US" sz="2400" dirty="0" smtClean="0"/>
          </a:p>
          <a:p>
            <a:pPr marL="871538" lvl="1" indent="-514350">
              <a:buFont typeface="+mj-lt"/>
              <a:buAutoNum type="alphaLcParenR"/>
            </a:pPr>
            <a:r>
              <a:rPr lang="bg-BG" sz="2400" dirty="0" smtClean="0"/>
              <a:t>38% чрез начина на говорене, 55% чрез езика на тялото</a:t>
            </a:r>
            <a:endParaRPr lang="en-US" sz="2400" dirty="0" smtClean="0"/>
          </a:p>
          <a:p>
            <a:pPr marL="871538" lvl="1" indent="-514350">
              <a:buFont typeface="+mj-lt"/>
              <a:buAutoNum type="alphaLcParenR"/>
            </a:pPr>
            <a:r>
              <a:rPr lang="bg-BG" sz="2400" dirty="0" smtClean="0"/>
              <a:t>10% чрез езика на тялото, 83% чрез помощни средства</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457200" y="4876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en-US" sz="2400" dirty="0" smtClean="0"/>
              <a:t> </a:t>
            </a:r>
            <a:r>
              <a:rPr lang="bg-BG" sz="2400" dirty="0" smtClean="0"/>
              <a:t>Невербалната комуникация е факт.Когато си комуникираме с други хора ние постоянно приемаме и изпращаме сигнали, които не са думи. Професор Алберт </a:t>
            </a:r>
            <a:r>
              <a:rPr lang="bg-BG" sz="2400" dirty="0" err="1" smtClean="0"/>
              <a:t>Мехрабиян</a:t>
            </a:r>
            <a:r>
              <a:rPr lang="bg-BG" sz="2400" dirty="0" smtClean="0"/>
              <a:t> е направил много забележителни проучвания. Едно от тях е относно езика на тялото и невербалната комуникация. Изследването на Мехрабиян ни предоставя отговор на въпроса за това как хората комуникират един с друг и какъв процент от комуникацията се извършва чрез думите и смисъла им, чрез начина на говорене и чрез езика на тялото.</a:t>
            </a:r>
            <a:endParaRPr lang="en-US" sz="2400" dirty="0" smtClean="0"/>
          </a:p>
          <a:p>
            <a:pPr lvl="1"/>
            <a:r>
              <a:rPr lang="bg-BG" sz="2400" dirty="0" smtClean="0"/>
              <a:t>Източник: </a:t>
            </a:r>
            <a:r>
              <a:rPr lang="en-US" sz="2400" dirty="0" smtClean="0">
                <a:hlinkClick r:id="rId2"/>
              </a:rPr>
              <a:t>www.businessballs.com</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254987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831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Мултимедия</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Мултимедия. Технологии за създаване на мултимедийни приложения. Софтуерни средства за създаване на мултимедийни продукти. Генериране на анимация и филми (вмъкване и обработка на изображения, звук, текст). Компресия на мултимедийни файлове. Конвертиране на мултимедийни файлови формати. Софтуер за възпроизвеждане на мултимедийни продукти, анимация и филми.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val="236482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Кой от следните аудио формати е компресиран без загуба на качеството? </a:t>
            </a:r>
            <a:endParaRPr lang="en-US" dirty="0" smtClean="0"/>
          </a:p>
          <a:p>
            <a:pPr marL="871538" lvl="1" indent="-514350">
              <a:buFont typeface="+mj-lt"/>
              <a:buAutoNum type="alphaLcParenR"/>
            </a:pPr>
            <a:r>
              <a:rPr lang="en-US" dirty="0" smtClean="0"/>
              <a:t>MP3</a:t>
            </a:r>
          </a:p>
          <a:p>
            <a:pPr marL="871538" lvl="1" indent="-514350">
              <a:buFont typeface="+mj-lt"/>
              <a:buAutoNum type="alphaLcParenR"/>
            </a:pPr>
            <a:r>
              <a:rPr lang="en-US" dirty="0" smtClean="0"/>
              <a:t>WAV</a:t>
            </a:r>
          </a:p>
          <a:p>
            <a:pPr marL="871538" lvl="1" indent="-514350">
              <a:buFont typeface="+mj-lt"/>
              <a:buAutoNum type="alphaLcParenR"/>
            </a:pPr>
            <a:r>
              <a:rPr lang="en-US" dirty="0" smtClean="0"/>
              <a:t>FLAC</a:t>
            </a:r>
          </a:p>
          <a:p>
            <a:pPr marL="871538" lvl="1" indent="-514350">
              <a:buFont typeface="+mj-lt"/>
              <a:buAutoNum type="alphaLcParenR"/>
            </a:pPr>
            <a:r>
              <a:rPr lang="en-US" dirty="0" smtClean="0"/>
              <a:t>AAC</a:t>
            </a:r>
          </a:p>
          <a:p>
            <a:pPr marL="871538" lvl="1" indent="-514350">
              <a:buFont typeface="+mj-lt"/>
              <a:buAutoNum type="alphaLcParenR"/>
            </a:pPr>
            <a:r>
              <a:rPr lang="en-US" dirty="0" smtClean="0"/>
              <a:t>AVI</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838200"/>
            <a:ext cx="8686800" cy="5791200"/>
          </a:xfrm>
        </p:spPr>
        <p:txBody>
          <a:bodyPr/>
          <a:lstStyle/>
          <a:p>
            <a:r>
              <a:rPr lang="bg-BG" dirty="0" smtClean="0"/>
              <a:t>Информация:</a:t>
            </a:r>
            <a:endParaRPr lang="en-US" dirty="0" smtClean="0"/>
          </a:p>
          <a:p>
            <a:pPr lvl="1"/>
            <a:r>
              <a:rPr lang="bg-BG" sz="2000" dirty="0" smtClean="0"/>
              <a:t>Аудио форматът е файлов формат за съхранение на дигитални аудио данни в компютърната система. Този тип данни могат да се съхраняват некомпресирани, или компресирани за да се редуцира техният размер. Данните могат да са във суров вид, но обикновено са някакъв контейнерен формат или аудио формат с дефиниран слой за съхранение. Компресираният формат без загуба на качеството съхранява информацията в по-малко пространство, премахвайки ненужната информация. Некомпресираните аудио формати кодират едновременно звук и тишина, с един и същ битрейт. Кодирането на една минута тишина в  некомпресиран формат, създава файл със същата големина като на файл с некомпресирана музика. При компресираните формати музиката ще заеме по-малка част от файла, а тишината практически почти не заема място. Компресираните формати позволяват оригиналната некомпресирана информация да бъде възпроизведена точно.</a:t>
            </a:r>
          </a:p>
          <a:p>
            <a:pPr lvl="1"/>
            <a:r>
              <a:rPr lang="bg-BG" sz="2000" dirty="0" smtClean="0"/>
              <a:t>Източник: </a:t>
            </a:r>
            <a:r>
              <a:rPr lang="en-US" sz="2000" dirty="0" smtClean="0">
                <a:hlinkClick r:id="rId2"/>
              </a:rPr>
              <a:t>Wikipedia</a:t>
            </a:r>
            <a:endParaRPr lang="en-US"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1667259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94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Компютърни мрежи</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мрежи. Архитектура на OSI модела. Мрежови </a:t>
            </a:r>
            <a:r>
              <a:rPr lang="bg-BG" dirty="0" smtClean="0"/>
              <a:t>протоколи</a:t>
            </a:r>
          </a:p>
          <a:p>
            <a:pPr lvl="1"/>
            <a:r>
              <a:rPr lang="bg-BG" dirty="0" smtClean="0"/>
              <a:t>Локални </a:t>
            </a:r>
            <a:r>
              <a:rPr lang="bg-BG" dirty="0"/>
              <a:t>мрежи – понятия, видове според организацията на управление, топология, основни стандарти, хардуерни </a:t>
            </a:r>
            <a:r>
              <a:rPr lang="bg-BG" dirty="0" smtClean="0"/>
              <a:t>компоненти</a:t>
            </a:r>
          </a:p>
          <a:p>
            <a:pPr lvl="1"/>
            <a:r>
              <a:rPr lang="bg-BG" dirty="0" smtClean="0"/>
              <a:t>Глобални </a:t>
            </a:r>
            <a:r>
              <a:rPr lang="bg-BG" dirty="0"/>
              <a:t>компютърни мрежи – понятия, начини на свързване, адреси, основни услуги. Потребители и достъп до </a:t>
            </a:r>
            <a:r>
              <a:rPr lang="bg-BG" dirty="0" smtClean="0"/>
              <a:t>ресурси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val="1721764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Какво е подмрежа?</a:t>
            </a:r>
            <a:endParaRPr lang="en-US" dirty="0" smtClean="0"/>
          </a:p>
          <a:p>
            <a:pPr marL="871538" lvl="1" indent="-514350">
              <a:buFont typeface="+mj-lt"/>
              <a:buAutoNum type="alphaLcParenR"/>
            </a:pPr>
            <a:r>
              <a:rPr lang="en-US" dirty="0" err="1" smtClean="0"/>
              <a:t>Логическо</a:t>
            </a:r>
            <a:r>
              <a:rPr lang="en-US" dirty="0" smtClean="0"/>
              <a:t> </a:t>
            </a:r>
            <a:r>
              <a:rPr lang="en-US" dirty="0" err="1" smtClean="0"/>
              <a:t>разделение</a:t>
            </a:r>
            <a:r>
              <a:rPr lang="en-US" dirty="0" smtClean="0"/>
              <a:t> </a:t>
            </a:r>
            <a:r>
              <a:rPr lang="en-US" dirty="0" err="1" smtClean="0"/>
              <a:t>на</a:t>
            </a:r>
            <a:r>
              <a:rPr lang="en-US" dirty="0" smtClean="0"/>
              <a:t> IP </a:t>
            </a:r>
            <a:r>
              <a:rPr lang="en-US" dirty="0" err="1" smtClean="0"/>
              <a:t>мрежа</a:t>
            </a:r>
            <a:endParaRPr lang="en-US" dirty="0" smtClean="0"/>
          </a:p>
          <a:p>
            <a:pPr marL="871538" lvl="1" indent="-514350">
              <a:buFont typeface="+mj-lt"/>
              <a:buAutoNum type="alphaLcParenR"/>
            </a:pPr>
            <a:r>
              <a:rPr lang="en-US" dirty="0" err="1" smtClean="0"/>
              <a:t>Телекомуникационна</a:t>
            </a:r>
            <a:r>
              <a:rPr lang="en-US" dirty="0" smtClean="0"/>
              <a:t> </a:t>
            </a:r>
            <a:r>
              <a:rPr lang="en-US" dirty="0" err="1" smtClean="0"/>
              <a:t>мрежа</a:t>
            </a:r>
            <a:r>
              <a:rPr lang="en-US" dirty="0" smtClean="0"/>
              <a:t>, </a:t>
            </a:r>
            <a:r>
              <a:rPr lang="en-US" dirty="0" err="1" smtClean="0"/>
              <a:t>която</a:t>
            </a:r>
            <a:r>
              <a:rPr lang="en-US" dirty="0" smtClean="0"/>
              <a:t> </a:t>
            </a:r>
            <a:r>
              <a:rPr lang="en-US" dirty="0" err="1" smtClean="0"/>
              <a:t>позволява</a:t>
            </a:r>
            <a:r>
              <a:rPr lang="en-US" dirty="0" smtClean="0"/>
              <a:t> </a:t>
            </a:r>
            <a:r>
              <a:rPr lang="en-US" dirty="0" err="1" smtClean="0"/>
              <a:t>на</a:t>
            </a:r>
            <a:r>
              <a:rPr lang="en-US" dirty="0" smtClean="0"/>
              <a:t> </a:t>
            </a:r>
            <a:r>
              <a:rPr lang="en-US" dirty="0" err="1" smtClean="0"/>
              <a:t>компютрите</a:t>
            </a:r>
            <a:r>
              <a:rPr lang="en-US" dirty="0" smtClean="0"/>
              <a:t> </a:t>
            </a:r>
            <a:r>
              <a:rPr lang="en-US" dirty="0" err="1" smtClean="0"/>
              <a:t>да</a:t>
            </a:r>
            <a:r>
              <a:rPr lang="en-US" dirty="0" smtClean="0"/>
              <a:t> </a:t>
            </a:r>
            <a:r>
              <a:rPr lang="en-US" dirty="0" err="1" smtClean="0"/>
              <a:t>споделят</a:t>
            </a:r>
            <a:r>
              <a:rPr lang="en-US" dirty="0" smtClean="0"/>
              <a:t> </a:t>
            </a:r>
            <a:r>
              <a:rPr lang="en-US" dirty="0" err="1" smtClean="0"/>
              <a:t>данни</a:t>
            </a:r>
            <a:endParaRPr lang="en-US" dirty="0" smtClean="0"/>
          </a:p>
          <a:p>
            <a:pPr marL="871538" lvl="1" indent="-514350">
              <a:buFont typeface="+mj-lt"/>
              <a:buAutoNum type="alphaLcParenR"/>
            </a:pPr>
            <a:r>
              <a:rPr lang="en-US" dirty="0" err="1" smtClean="0"/>
              <a:t>Социална</a:t>
            </a:r>
            <a:r>
              <a:rPr lang="en-US" dirty="0" smtClean="0"/>
              <a:t> </a:t>
            </a:r>
            <a:r>
              <a:rPr lang="en-US" dirty="0" err="1" smtClean="0"/>
              <a:t>мрежа</a:t>
            </a:r>
            <a:endParaRPr lang="en-US" dirty="0" smtClean="0"/>
          </a:p>
          <a:p>
            <a:pPr marL="871538" lvl="1" indent="-514350">
              <a:buFont typeface="+mj-lt"/>
              <a:buAutoNum type="alphaLcParenR"/>
            </a:pPr>
            <a:r>
              <a:rPr lang="en-US" dirty="0" err="1" smtClean="0"/>
              <a:t>Съвременна</a:t>
            </a:r>
            <a:r>
              <a:rPr lang="en-US" dirty="0" smtClean="0"/>
              <a:t> </a:t>
            </a:r>
            <a:r>
              <a:rPr lang="en-US" dirty="0" err="1" smtClean="0"/>
              <a:t>безжична</a:t>
            </a:r>
            <a:r>
              <a:rPr lang="en-US" dirty="0" smtClean="0"/>
              <a:t> </a:t>
            </a:r>
            <a:r>
              <a:rPr lang="en-US" dirty="0" err="1" smtClean="0"/>
              <a:t>мрежа</a:t>
            </a:r>
            <a:r>
              <a:rPr lang="en-US" dirty="0" smtClean="0"/>
              <a:t>, </a:t>
            </a:r>
            <a:r>
              <a:rPr lang="en-US" dirty="0" err="1" smtClean="0"/>
              <a:t>използвана</a:t>
            </a:r>
            <a:r>
              <a:rPr lang="en-US" dirty="0" smtClean="0"/>
              <a:t> </a:t>
            </a:r>
            <a:r>
              <a:rPr lang="en-US" dirty="0" err="1" smtClean="0"/>
              <a:t>при</a:t>
            </a:r>
            <a:r>
              <a:rPr lang="en-US" dirty="0" smtClean="0"/>
              <a:t> </a:t>
            </a:r>
            <a:r>
              <a:rPr lang="en-US" dirty="0" err="1" smtClean="0"/>
              <a:t>подземните</a:t>
            </a:r>
            <a:r>
              <a:rPr lang="en-US" dirty="0" smtClean="0"/>
              <a:t> </a:t>
            </a:r>
            <a:r>
              <a:rPr lang="en-US" dirty="0" err="1" smtClean="0"/>
              <a:t>влакове</a:t>
            </a:r>
            <a:endParaRPr lang="en-US" dirty="0" smtClean="0"/>
          </a:p>
          <a:p>
            <a:pPr marL="871538" lvl="1" indent="-514350">
              <a:buFont typeface="+mj-lt"/>
              <a:buAutoNum type="alphaLcParenR"/>
            </a:pPr>
            <a:r>
              <a:rPr lang="en-US" dirty="0" err="1" smtClean="0"/>
              <a:t>Хардуерен</a:t>
            </a:r>
            <a:r>
              <a:rPr lang="en-US" dirty="0" smtClean="0"/>
              <a:t> </a:t>
            </a:r>
            <a:r>
              <a:rPr lang="en-US" dirty="0" err="1" smtClean="0"/>
              <a:t>аксесоар</a:t>
            </a:r>
            <a:r>
              <a:rPr lang="en-US" dirty="0" smtClean="0"/>
              <a:t>, </a:t>
            </a:r>
            <a:r>
              <a:rPr lang="en-US" dirty="0" err="1" smtClean="0"/>
              <a:t>който</a:t>
            </a:r>
            <a:r>
              <a:rPr lang="en-US" dirty="0" smtClean="0"/>
              <a:t> </a:t>
            </a:r>
            <a:r>
              <a:rPr lang="en-US" dirty="0" err="1" smtClean="0"/>
              <a:t>скрива</a:t>
            </a:r>
            <a:r>
              <a:rPr lang="en-US" dirty="0" smtClean="0"/>
              <a:t> </a:t>
            </a:r>
            <a:r>
              <a:rPr lang="en-US" dirty="0" err="1" smtClean="0"/>
              <a:t>логическият</a:t>
            </a:r>
            <a:r>
              <a:rPr lang="en-US" dirty="0" smtClean="0"/>
              <a:t> </a:t>
            </a:r>
            <a:r>
              <a:rPr lang="en-US" dirty="0" err="1" smtClean="0"/>
              <a:t>адрес</a:t>
            </a:r>
            <a:r>
              <a:rPr lang="en-US" dirty="0" smtClean="0"/>
              <a:t> </a:t>
            </a:r>
            <a:r>
              <a:rPr lang="en-US" dirty="0" err="1" smtClean="0"/>
              <a:t>на</a:t>
            </a:r>
            <a:r>
              <a:rPr lang="en-US" dirty="0" smtClean="0"/>
              <a:t> </a:t>
            </a:r>
            <a:r>
              <a:rPr lang="en-US" dirty="0" err="1" smtClean="0"/>
              <a:t>устройството</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4572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bg-BG" sz="2400" dirty="0" smtClean="0"/>
              <a:t>Подмрежа е логическо разделение на </a:t>
            </a:r>
            <a:r>
              <a:rPr lang="en-US" sz="2400" dirty="0" smtClean="0"/>
              <a:t>IP</a:t>
            </a:r>
            <a:r>
              <a:rPr lang="bg-BG" sz="2400" dirty="0" smtClean="0"/>
              <a:t> мрежа. Самото разделяне на една цяла мрежа на две или повече подмрежи се нарича </a:t>
            </a:r>
            <a:r>
              <a:rPr lang="bg-BG" sz="2400" dirty="0" err="1" smtClean="0"/>
              <a:t>subnetting</a:t>
            </a:r>
            <a:r>
              <a:rPr lang="bg-BG" sz="2400" dirty="0" smtClean="0"/>
              <a:t>.</a:t>
            </a:r>
            <a:endParaRPr lang="en-US" sz="2400" dirty="0" smtClean="0"/>
          </a:p>
          <a:p>
            <a:pPr lvl="1"/>
            <a:r>
              <a:rPr lang="bg-BG" sz="2400" dirty="0" smtClean="0"/>
              <a:t>Предимствата на подмрежите зависи от тяхната реализация. В големите организации например е важно адресното пространство да бъде разпределено ефективно. Също така може да се подобри ефективността на маршрутизирането, или създаде предимство при контролирането на подмрежи управлявани от различни административни звена в една голяма организация. Подмрежите могат да бъдат подредени логически в йерархични структури, разделяйки мрежовият адрес в дървовидна структура.</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p14="http://schemas.microsoft.com/office/powerpoint/2010/main" val="27034831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64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Устройство на Интернет</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Въпросите от този раздел по конспект обхващат следните области:</a:t>
            </a:r>
          </a:p>
          <a:p>
            <a:pPr lvl="1"/>
            <a:r>
              <a:rPr lang="bg-BG" dirty="0"/>
              <a:t>Интернет – същност, технически и </a:t>
            </a:r>
            <a:r>
              <a:rPr lang="bg-BG" noProof="1" smtClean="0"/>
              <a:t>техноло-гични</a:t>
            </a:r>
            <a:r>
              <a:rPr lang="bg-BG" dirty="0" smtClean="0"/>
              <a:t> </a:t>
            </a:r>
            <a:r>
              <a:rPr lang="bg-BG" dirty="0"/>
              <a:t>аспекти. Клиент-сървър </a:t>
            </a:r>
            <a:r>
              <a:rPr lang="bg-BG" dirty="0" smtClean="0"/>
              <a:t>архитектура</a:t>
            </a:r>
          </a:p>
          <a:p>
            <a:pPr lvl="1"/>
            <a:r>
              <a:rPr lang="bg-BG" dirty="0" smtClean="0"/>
              <a:t>Основни </a:t>
            </a:r>
            <a:r>
              <a:rPr lang="bg-BG" dirty="0"/>
              <a:t>услуги и протоколи – HTTP, FTP, POP3, </a:t>
            </a:r>
            <a:r>
              <a:rPr lang="bg-BG" dirty="0" smtClean="0"/>
              <a:t>SMTP</a:t>
            </a:r>
          </a:p>
          <a:p>
            <a:pPr lvl="1"/>
            <a:r>
              <a:rPr lang="bg-BG" dirty="0" smtClean="0"/>
              <a:t>Видове </a:t>
            </a:r>
            <a:r>
              <a:rPr lang="bg-BG" dirty="0"/>
              <a:t>достъп до Интернет – </a:t>
            </a:r>
            <a:r>
              <a:rPr lang="en-US" dirty="0"/>
              <a:t>dial-up, ISDN, LAN, DSL/ADSL, </a:t>
            </a:r>
            <a:r>
              <a:rPr lang="en-US" dirty="0" smtClean="0"/>
              <a:t>Wi-Fi</a:t>
            </a:r>
            <a:endParaRPr lang="bg-BG" dirty="0" smtClean="0"/>
          </a:p>
          <a:p>
            <a:pPr lvl="1"/>
            <a:r>
              <a:rPr lang="bg-BG" dirty="0" smtClean="0"/>
              <a:t>Адреси </a:t>
            </a:r>
            <a:r>
              <a:rPr lang="bg-BG" dirty="0"/>
              <a:t>в интернет – IP адреси, DNS услуги, домейни от първо ниво. </a:t>
            </a:r>
            <a:r>
              <a:rPr lang="bg-BG" dirty="0" smtClean="0"/>
              <a:t>Хостинг</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val="2067151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Кой от посочените отговори не е вид достъп до интернет?</a:t>
            </a:r>
            <a:endParaRPr lang="en-US" dirty="0" smtClean="0"/>
          </a:p>
          <a:p>
            <a:pPr marL="871538" lvl="1" indent="-514350">
              <a:buFont typeface="+mj-lt"/>
              <a:buAutoNum type="alphaLcParenR"/>
            </a:pPr>
            <a:r>
              <a:rPr lang="en-US" dirty="0" smtClean="0"/>
              <a:t>ISDN</a:t>
            </a:r>
          </a:p>
          <a:p>
            <a:pPr marL="871538" lvl="1" indent="-514350">
              <a:buFont typeface="+mj-lt"/>
              <a:buAutoNum type="alphaLcParenR"/>
            </a:pPr>
            <a:r>
              <a:rPr lang="bg-BG" dirty="0" smtClean="0"/>
              <a:t>DSL/ADSL</a:t>
            </a:r>
            <a:endParaRPr lang="en-US" dirty="0" smtClean="0"/>
          </a:p>
          <a:p>
            <a:pPr marL="871538" lvl="1" indent="-514350">
              <a:buFont typeface="+mj-lt"/>
              <a:buAutoNum type="alphaLcParenR"/>
            </a:pPr>
            <a:r>
              <a:rPr lang="bg-BG" dirty="0" smtClean="0"/>
              <a:t>POP3</a:t>
            </a:r>
            <a:endParaRPr lang="en-US" dirty="0" smtClean="0"/>
          </a:p>
          <a:p>
            <a:pPr marL="871538" lvl="1" indent="-514350">
              <a:buFont typeface="+mj-lt"/>
              <a:buAutoNum type="alphaLcParenR"/>
            </a:pPr>
            <a:r>
              <a:rPr lang="bg-BG" dirty="0" err="1" smtClean="0"/>
              <a:t>Wi-Fi</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en-US" sz="2800" dirty="0" smtClean="0"/>
              <a:t> </a:t>
            </a:r>
            <a:r>
              <a:rPr lang="bg-BG" sz="2800" dirty="0" err="1" smtClean="0"/>
              <a:t>Post</a:t>
            </a:r>
            <a:r>
              <a:rPr lang="bg-BG" sz="2800" dirty="0" smtClean="0"/>
              <a:t> Office </a:t>
            </a:r>
            <a:r>
              <a:rPr lang="bg-BG" sz="2800" dirty="0" err="1" smtClean="0"/>
              <a:t>Protocol</a:t>
            </a:r>
            <a:r>
              <a:rPr lang="bg-BG" sz="2800" dirty="0" smtClean="0"/>
              <a:t>  (POP3) е протокол за извличане на получена електронна поща от </a:t>
            </a:r>
            <a:r>
              <a:rPr lang="bg-BG" sz="2800" dirty="0" err="1" smtClean="0"/>
              <a:t>e-mail</a:t>
            </a:r>
            <a:r>
              <a:rPr lang="bg-BG" sz="2800" dirty="0" smtClean="0"/>
              <a:t> сървър върху клиентски компютър.</a:t>
            </a:r>
            <a:endParaRPr lang="en-US" sz="2800" dirty="0" smtClean="0"/>
          </a:p>
          <a:p>
            <a:pPr lvl="1"/>
            <a:r>
              <a:rPr lang="bg-BG" sz="2800" dirty="0" err="1" smtClean="0"/>
              <a:t>Dial-up</a:t>
            </a:r>
            <a:r>
              <a:rPr lang="bg-BG" sz="2800" dirty="0" smtClean="0"/>
              <a:t>, ISDN, LAN, DSL/ADSL, </a:t>
            </a:r>
            <a:r>
              <a:rPr lang="bg-BG" sz="2800" dirty="0" err="1" smtClean="0"/>
              <a:t>Wi-Fi</a:t>
            </a:r>
            <a:r>
              <a:rPr lang="bg-BG" sz="2800" dirty="0" smtClean="0"/>
              <a:t>  са различна по вида си достъпи до интернет. За повече информация посетете приложените линкове.</a:t>
            </a:r>
          </a:p>
          <a:p>
            <a:pPr lvl="1"/>
            <a:r>
              <a:rPr lang="bg-BG" sz="2800" dirty="0" smtClean="0"/>
              <a:t>Източник: </a:t>
            </a:r>
            <a:endParaRPr lang="en-US" sz="2800" dirty="0" smtClean="0"/>
          </a:p>
          <a:p>
            <a:pPr marL="357188" lvl="1" indent="0">
              <a:buNone/>
            </a:pPr>
            <a:r>
              <a:rPr lang="bg-BG" sz="2800" dirty="0" smtClean="0">
                <a:hlinkClick r:id="rId2"/>
              </a:rPr>
              <a:t>http://en.wikipedia.org/wiki/Internet_access</a:t>
            </a:r>
            <a:endParaRPr lang="en-US" sz="2800" dirty="0" smtClean="0"/>
          </a:p>
          <a:p>
            <a:pPr marL="357188" lvl="1" indent="0">
              <a:buNone/>
            </a:pPr>
            <a:r>
              <a:rPr lang="bg-BG" sz="2800" dirty="0" smtClean="0">
                <a:hlinkClick r:id="rId3"/>
              </a:rPr>
              <a:t>http://bg.wikipedia.org/wiki/Post_Office_Protocol</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25703360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18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Електронна комуникация</a:t>
            </a:r>
            <a:endParaRPr lang="en-US" dirty="0"/>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Електронна </a:t>
            </a:r>
            <a:r>
              <a:rPr lang="bg-BG" dirty="0" smtClean="0"/>
              <a:t>комуникация</a:t>
            </a:r>
          </a:p>
          <a:p>
            <a:pPr lvl="1"/>
            <a:r>
              <a:rPr lang="bg-BG" dirty="0" smtClean="0"/>
              <a:t>Електронна </a:t>
            </a:r>
            <a:r>
              <a:rPr lang="bg-BG" dirty="0"/>
              <a:t>поща – </a:t>
            </a:r>
            <a:r>
              <a:rPr lang="en-US" dirty="0"/>
              <a:t>e-mail</a:t>
            </a:r>
            <a:r>
              <a:rPr lang="bg-BG" dirty="0"/>
              <a:t> клиенти и уеб базирани </a:t>
            </a:r>
            <a:r>
              <a:rPr lang="bg-BG" dirty="0" smtClean="0"/>
              <a:t>интерфейси и протоколи</a:t>
            </a:r>
          </a:p>
          <a:p>
            <a:pPr lvl="1"/>
            <a:r>
              <a:rPr lang="bg-BG" dirty="0" smtClean="0"/>
              <a:t>Разговори </a:t>
            </a:r>
            <a:r>
              <a:rPr lang="bg-BG" dirty="0"/>
              <a:t>в реално време – </a:t>
            </a:r>
            <a:r>
              <a:rPr lang="en-US" dirty="0"/>
              <a:t>IRC, ICQ, Skype</a:t>
            </a:r>
            <a:r>
              <a:rPr lang="bg-BG" dirty="0"/>
              <a:t>, </a:t>
            </a:r>
            <a:r>
              <a:rPr lang="en-US" dirty="0"/>
              <a:t>MSN Messenger, Yahoo Messenger</a:t>
            </a:r>
            <a:r>
              <a:rPr lang="bg-BG" dirty="0"/>
              <a:t> – принципи на действие и </a:t>
            </a:r>
            <a:r>
              <a:rPr lang="bg-BG" dirty="0" smtClean="0"/>
              <a:t>протоколи</a:t>
            </a:r>
          </a:p>
          <a:p>
            <a:pPr lvl="1"/>
            <a:r>
              <a:rPr lang="bg-BG" dirty="0" smtClean="0"/>
              <a:t>Социални мрежи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863007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Какво е общото между AOL </a:t>
            </a:r>
            <a:r>
              <a:rPr lang="bg-BG" dirty="0" err="1" smtClean="0"/>
              <a:t>Mail</a:t>
            </a:r>
            <a:r>
              <a:rPr lang="bg-BG" dirty="0" smtClean="0"/>
              <a:t>, </a:t>
            </a:r>
            <a:r>
              <a:rPr lang="bg-BG" dirty="0" err="1" smtClean="0"/>
              <a:t>Gmail</a:t>
            </a:r>
            <a:r>
              <a:rPr lang="bg-BG" dirty="0" smtClean="0"/>
              <a:t>, Outlook.</a:t>
            </a:r>
            <a:r>
              <a:rPr lang="bg-BG" dirty="0" err="1" smtClean="0"/>
              <a:t>com</a:t>
            </a:r>
            <a:r>
              <a:rPr lang="bg-BG" dirty="0" smtClean="0"/>
              <a:t> </a:t>
            </a:r>
            <a:r>
              <a:rPr lang="bg-BG" dirty="0" err="1" smtClean="0"/>
              <a:t>and</a:t>
            </a:r>
            <a:r>
              <a:rPr lang="bg-BG" dirty="0" smtClean="0"/>
              <a:t> </a:t>
            </a:r>
            <a:r>
              <a:rPr lang="bg-BG" dirty="0" err="1" smtClean="0"/>
              <a:t>Yahoo</a:t>
            </a:r>
            <a:r>
              <a:rPr lang="bg-BG" dirty="0" smtClean="0"/>
              <a:t>! </a:t>
            </a:r>
            <a:r>
              <a:rPr lang="bg-BG" dirty="0" err="1" smtClean="0"/>
              <a:t>Mail</a:t>
            </a:r>
            <a:r>
              <a:rPr lang="bg-BG" dirty="0" smtClean="0"/>
              <a:t>?</a:t>
            </a:r>
            <a:endParaRPr lang="en-US" dirty="0" smtClean="0"/>
          </a:p>
          <a:p>
            <a:pPr marL="871538" lvl="1" indent="-514350">
              <a:buFont typeface="+mj-lt"/>
              <a:buAutoNum type="alphaLcParenR"/>
            </a:pPr>
            <a:r>
              <a:rPr lang="en-US" dirty="0" err="1" smtClean="0"/>
              <a:t>Те</a:t>
            </a:r>
            <a:r>
              <a:rPr lang="en-US" dirty="0" smtClean="0"/>
              <a:t> </a:t>
            </a:r>
            <a:r>
              <a:rPr lang="en-US" dirty="0" err="1" smtClean="0"/>
              <a:t>са</a:t>
            </a:r>
            <a:r>
              <a:rPr lang="en-US" dirty="0" smtClean="0"/>
              <a:t> </a:t>
            </a:r>
            <a:r>
              <a:rPr lang="en-US" dirty="0" err="1" smtClean="0"/>
              <a:t>примери</a:t>
            </a:r>
            <a:r>
              <a:rPr lang="en-US" dirty="0" smtClean="0"/>
              <a:t> </a:t>
            </a:r>
            <a:r>
              <a:rPr lang="en-US" dirty="0" err="1" smtClean="0"/>
              <a:t>за</a:t>
            </a:r>
            <a:r>
              <a:rPr lang="en-US" dirty="0" smtClean="0"/>
              <a:t> </a:t>
            </a:r>
            <a:r>
              <a:rPr lang="en-US" dirty="0" err="1" smtClean="0"/>
              <a:t>имейл</a:t>
            </a:r>
            <a:r>
              <a:rPr lang="en-US" dirty="0" smtClean="0"/>
              <a:t> </a:t>
            </a:r>
            <a:r>
              <a:rPr lang="en-US" dirty="0" err="1" smtClean="0"/>
              <a:t>клиент</a:t>
            </a:r>
            <a:endParaRPr lang="en-US" dirty="0" smtClean="0"/>
          </a:p>
          <a:p>
            <a:pPr marL="871538" lvl="1" indent="-514350">
              <a:buFont typeface="+mj-lt"/>
              <a:buAutoNum type="alphaLcParenR"/>
            </a:pPr>
            <a:r>
              <a:rPr lang="bg-BG" dirty="0" smtClean="0"/>
              <a:t>Те са примери </a:t>
            </a:r>
            <a:r>
              <a:rPr lang="en-US" dirty="0" err="1" smtClean="0"/>
              <a:t>за</a:t>
            </a:r>
            <a:r>
              <a:rPr lang="bg-BG" dirty="0" smtClean="0"/>
              <a:t> </a:t>
            </a:r>
            <a:r>
              <a:rPr lang="bg-BG" dirty="0" err="1" smtClean="0"/>
              <a:t>Post</a:t>
            </a:r>
            <a:r>
              <a:rPr lang="bg-BG" dirty="0" smtClean="0"/>
              <a:t> Office </a:t>
            </a:r>
            <a:r>
              <a:rPr lang="bg-BG" dirty="0" err="1" smtClean="0"/>
              <a:t>Protocol</a:t>
            </a:r>
            <a:r>
              <a:rPr lang="bg-BG" dirty="0" smtClean="0"/>
              <a:t> (POP3)</a:t>
            </a:r>
            <a:endParaRPr lang="en-US" dirty="0" smtClean="0"/>
          </a:p>
          <a:p>
            <a:pPr marL="871538" lvl="1" indent="-514350">
              <a:buFont typeface="+mj-lt"/>
              <a:buAutoNum type="alphaLcParenR"/>
            </a:pPr>
            <a:r>
              <a:rPr lang="en-US" dirty="0" err="1" smtClean="0"/>
              <a:t>Те</a:t>
            </a:r>
            <a:r>
              <a:rPr lang="en-US" dirty="0" smtClean="0"/>
              <a:t> </a:t>
            </a:r>
            <a:r>
              <a:rPr lang="en-US" dirty="0" err="1" smtClean="0"/>
              <a:t>са</a:t>
            </a:r>
            <a:r>
              <a:rPr lang="en-US" dirty="0" smtClean="0"/>
              <a:t> </a:t>
            </a:r>
            <a:r>
              <a:rPr lang="en-US" dirty="0" err="1" smtClean="0"/>
              <a:t>интегрирани</a:t>
            </a:r>
            <a:r>
              <a:rPr lang="en-US" dirty="0" smtClean="0"/>
              <a:t> </a:t>
            </a:r>
            <a:r>
              <a:rPr lang="en-US" dirty="0" err="1" smtClean="0"/>
              <a:t>среди</a:t>
            </a:r>
            <a:r>
              <a:rPr lang="en-US" dirty="0" smtClean="0"/>
              <a:t> </a:t>
            </a:r>
            <a:r>
              <a:rPr lang="en-US" dirty="0" err="1" smtClean="0"/>
              <a:t>за</a:t>
            </a:r>
            <a:r>
              <a:rPr lang="en-US" dirty="0" smtClean="0"/>
              <a:t> </a:t>
            </a:r>
            <a:r>
              <a:rPr lang="en-US" dirty="0" err="1" smtClean="0"/>
              <a:t>разработка</a:t>
            </a:r>
            <a:r>
              <a:rPr lang="bg-BG" dirty="0" smtClean="0"/>
              <a:t> (IDE)</a:t>
            </a:r>
            <a:endParaRPr lang="en-US" dirty="0" smtClean="0"/>
          </a:p>
          <a:p>
            <a:pPr marL="871538" lvl="1" indent="-514350">
              <a:buFont typeface="+mj-lt"/>
              <a:buAutoNum type="alphaLcParenR"/>
            </a:pPr>
            <a:r>
              <a:rPr lang="bg-BG" dirty="0" smtClean="0"/>
              <a:t>Те са примери за доставчици на уеб-базирана поща</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Компютърни програми (софтуер)</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Компютърни програми (софтуер</a:t>
            </a:r>
            <a:r>
              <a:rPr lang="bg-BG" dirty="0" smtClean="0"/>
              <a:t>)</a:t>
            </a:r>
          </a:p>
          <a:p>
            <a:pPr lvl="2"/>
            <a:r>
              <a:rPr lang="bg-BG" dirty="0" smtClean="0"/>
              <a:t>Същност</a:t>
            </a:r>
            <a:r>
              <a:rPr lang="bg-BG" dirty="0"/>
              <a:t>, функции, </a:t>
            </a:r>
            <a:r>
              <a:rPr lang="bg-BG" dirty="0" smtClean="0"/>
              <a:t>класифициране</a:t>
            </a:r>
          </a:p>
          <a:p>
            <a:pPr lvl="2"/>
            <a:r>
              <a:rPr lang="bg-BG" dirty="0" smtClean="0"/>
              <a:t>Създаване</a:t>
            </a:r>
          </a:p>
          <a:p>
            <a:pPr lvl="2"/>
            <a:r>
              <a:rPr lang="bg-BG" dirty="0" smtClean="0"/>
              <a:t>Начини </a:t>
            </a:r>
            <a:r>
              <a:rPr lang="bg-BG" dirty="0"/>
              <a:t>на използване (инсталиране, стартиране, деинсталиране</a:t>
            </a:r>
            <a:r>
              <a:rPr lang="bg-BG"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332220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en-US" sz="2800" dirty="0" smtClean="0"/>
              <a:t> </a:t>
            </a:r>
            <a:r>
              <a:rPr lang="bg-BG" sz="2800" dirty="0" err="1" smtClean="0"/>
              <a:t>Webmail</a:t>
            </a:r>
            <a:r>
              <a:rPr lang="bg-BG" sz="2800" dirty="0" smtClean="0"/>
              <a:t> (уеб-базирана електронна поща) или Уеб базиран клиент е услуга за предоставяне на електронна поща чрез уеб браузър, за разлика от имейл клиентите, които съхраняват електронната кореспонденция на собствения компютър, като Microsoft Outlook, </a:t>
            </a:r>
            <a:r>
              <a:rPr lang="bg-BG" sz="2800" dirty="0" err="1" smtClean="0"/>
              <a:t>Thunderbird</a:t>
            </a:r>
            <a:r>
              <a:rPr lang="bg-BG" sz="2800" dirty="0" smtClean="0"/>
              <a:t> на </a:t>
            </a:r>
            <a:r>
              <a:rPr lang="bg-BG" sz="2800" dirty="0" err="1" smtClean="0"/>
              <a:t>Mozilla</a:t>
            </a:r>
            <a:r>
              <a:rPr lang="bg-BG" sz="2800" dirty="0" smtClean="0"/>
              <a:t> или </a:t>
            </a:r>
            <a:r>
              <a:rPr lang="bg-BG" sz="2800" dirty="0" err="1" smtClean="0"/>
              <a:t>Mail</a:t>
            </a:r>
            <a:r>
              <a:rPr lang="bg-BG" sz="2800" dirty="0" smtClean="0"/>
              <a:t> на Apple. Много популярни доставчици на уеб-базирана поща са </a:t>
            </a:r>
            <a:r>
              <a:rPr lang="bg-BG" sz="2800" dirty="0" err="1" smtClean="0"/>
              <a:t>Gmail</a:t>
            </a:r>
            <a:r>
              <a:rPr lang="bg-BG" sz="2800" dirty="0" smtClean="0"/>
              <a:t>, </a:t>
            </a:r>
            <a:r>
              <a:rPr lang="bg-BG" sz="2800" dirty="0" err="1" smtClean="0"/>
              <a:t>Yahoo</a:t>
            </a:r>
            <a:r>
              <a:rPr lang="bg-BG" sz="2800" dirty="0" smtClean="0"/>
              <a:t>! Mail, Hotmail и AOL.</a:t>
            </a:r>
          </a:p>
          <a:p>
            <a:pPr lvl="1"/>
            <a:r>
              <a:rPr lang="bg-BG" sz="2800" dirty="0" smtClean="0"/>
              <a:t>Източник: </a:t>
            </a:r>
            <a:r>
              <a:rPr lang="en-US" sz="2800" dirty="0" smtClean="0">
                <a:hlinkClick r:id="rId2"/>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val="4568422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6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 Wide Web (WWW)</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Глобална информационна система </a:t>
            </a:r>
            <a:r>
              <a:rPr lang="en-US" dirty="0"/>
              <a:t>World Wide Web</a:t>
            </a:r>
            <a:r>
              <a:rPr lang="bg-BG" dirty="0"/>
              <a:t> (</a:t>
            </a:r>
            <a:r>
              <a:rPr lang="en-US" dirty="0"/>
              <a:t>WWW</a:t>
            </a:r>
            <a:r>
              <a:rPr lang="bg-BG" dirty="0"/>
              <a:t>) – същност и </a:t>
            </a:r>
            <a:r>
              <a:rPr lang="bg-BG" dirty="0" smtClean="0"/>
              <a:t>функциониране</a:t>
            </a:r>
          </a:p>
          <a:p>
            <a:pPr lvl="1"/>
            <a:r>
              <a:rPr lang="bg-BG" dirty="0" smtClean="0"/>
              <a:t>Уеб сървъри и уеб браузъри</a:t>
            </a:r>
            <a:r>
              <a:rPr lang="bg-BG" dirty="0"/>
              <a:t>. Протокол </a:t>
            </a:r>
            <a:r>
              <a:rPr lang="en-US" dirty="0"/>
              <a:t>HTTP</a:t>
            </a:r>
            <a:r>
              <a:rPr lang="bg-BG" dirty="0"/>
              <a:t>, методи </a:t>
            </a:r>
            <a:r>
              <a:rPr lang="en-US" dirty="0"/>
              <a:t>GET </a:t>
            </a:r>
            <a:r>
              <a:rPr lang="bg-BG" dirty="0"/>
              <a:t>и </a:t>
            </a:r>
            <a:r>
              <a:rPr lang="en-US" dirty="0"/>
              <a:t>POST</a:t>
            </a:r>
            <a:r>
              <a:rPr lang="bg-BG" dirty="0"/>
              <a:t>. Хиперлинк технология</a:t>
            </a:r>
            <a:r>
              <a:rPr lang="en-US" dirty="0"/>
              <a:t> (</a:t>
            </a:r>
            <a:r>
              <a:rPr lang="bg-BG" dirty="0"/>
              <a:t>Интернет препратки</a:t>
            </a:r>
            <a:r>
              <a:rPr lang="bg-BG" dirty="0" smtClean="0"/>
              <a:t>)</a:t>
            </a:r>
          </a:p>
          <a:p>
            <a:pPr lvl="1"/>
            <a:r>
              <a:rPr lang="en-US" dirty="0" smtClean="0"/>
              <a:t>Web</a:t>
            </a:r>
            <a:r>
              <a:rPr lang="bg-BG" dirty="0" smtClean="0"/>
              <a:t> </a:t>
            </a:r>
            <a:r>
              <a:rPr lang="bg-BG" dirty="0"/>
              <a:t>страница – същност, предназначение, URL адрес и </a:t>
            </a:r>
            <a:r>
              <a:rPr lang="bg-BG" dirty="0" smtClean="0"/>
              <a:t>елементи</a:t>
            </a:r>
          </a:p>
          <a:p>
            <a:pPr lvl="1"/>
            <a:r>
              <a:rPr lang="bg-BG" dirty="0" smtClean="0"/>
              <a:t>Хостинг </a:t>
            </a:r>
            <a:r>
              <a:rPr lang="bg-BG" dirty="0"/>
              <a:t>на уеб </a:t>
            </a:r>
            <a:r>
              <a:rPr lang="bg-BG" dirty="0" smtClean="0"/>
              <a:t>сайтове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val="41924935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a:t>
            </a:r>
            <a:r>
              <a:rPr lang="bg-BG" dirty="0" err="1" smtClean="0"/>
              <a:t>Уърълд</a:t>
            </a:r>
            <a:r>
              <a:rPr lang="bg-BG" dirty="0" smtClean="0"/>
              <a:t> </a:t>
            </a:r>
            <a:r>
              <a:rPr lang="bg-BG" dirty="0" err="1" smtClean="0"/>
              <a:t>Уайд</a:t>
            </a:r>
            <a:r>
              <a:rPr lang="bg-BG" dirty="0" smtClean="0"/>
              <a:t> Уеб” (World Wide </a:t>
            </a:r>
            <a:r>
              <a:rPr lang="bg-BG" dirty="0" err="1" smtClean="0"/>
              <a:t>Web</a:t>
            </a:r>
            <a:r>
              <a:rPr lang="bg-BG" dirty="0" smtClean="0"/>
              <a:t>) използва форматът _________ за маркиращ език</a:t>
            </a:r>
            <a:r>
              <a:rPr lang="en-US" dirty="0" smtClean="0"/>
              <a:t>:</a:t>
            </a:r>
          </a:p>
          <a:p>
            <a:pPr marL="871538" lvl="1" indent="-514350">
              <a:buFont typeface="+mj-lt"/>
              <a:buAutoNum type="alphaLcParenR"/>
            </a:pPr>
            <a:r>
              <a:rPr lang="bg-BG" dirty="0" err="1" smtClean="0"/>
              <a:t>Scribe</a:t>
            </a:r>
            <a:endParaRPr lang="en-US" dirty="0" smtClean="0"/>
          </a:p>
          <a:p>
            <a:pPr marL="871538" lvl="1" indent="-514350">
              <a:buFont typeface="+mj-lt"/>
              <a:buAutoNum type="alphaLcParenR"/>
            </a:pPr>
            <a:r>
              <a:rPr lang="bg-BG" dirty="0" smtClean="0"/>
              <a:t>HTML</a:t>
            </a:r>
            <a:endParaRPr lang="en-US" dirty="0" smtClean="0"/>
          </a:p>
          <a:p>
            <a:pPr marL="871538" lvl="1" indent="-514350">
              <a:buFont typeface="+mj-lt"/>
              <a:buAutoNum type="alphaLcParenR"/>
            </a:pPr>
            <a:r>
              <a:rPr lang="bg-BG" dirty="0" smtClean="0"/>
              <a:t>SGML</a:t>
            </a:r>
            <a:endParaRPr lang="en-US" dirty="0" smtClean="0"/>
          </a:p>
          <a:p>
            <a:pPr marL="871538" lvl="1" indent="-514350">
              <a:buFont typeface="+mj-lt"/>
              <a:buAutoNum type="alphaLcParenR"/>
            </a:pPr>
            <a:r>
              <a:rPr lang="bg-BG" dirty="0" smtClean="0"/>
              <a:t>XML</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 name="Oval 4"/>
          <p:cNvSpPr/>
          <p:nvPr/>
        </p:nvSpPr>
        <p:spPr>
          <a:xfrm>
            <a:off x="457200" y="3200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en-US" sz="2800" dirty="0" err="1" smtClean="0">
                <a:effectLst/>
              </a:rPr>
              <a:t>HyperText</a:t>
            </a:r>
            <a:r>
              <a:rPr lang="en-US" sz="2800" dirty="0" smtClean="0">
                <a:effectLst/>
              </a:rPr>
              <a:t> </a:t>
            </a:r>
            <a:r>
              <a:rPr lang="en-US" sz="2800" dirty="0">
                <a:effectLst/>
              </a:rPr>
              <a:t>Markup Language (HTML)</a:t>
            </a:r>
            <a:r>
              <a:rPr lang="bg-BG" sz="2800" dirty="0">
                <a:effectLst/>
              </a:rPr>
              <a:t> е основният език за създаване на уеб страници и друга информация, която може да бъде изобразена посредством уеб браузър</a:t>
            </a:r>
            <a:r>
              <a:rPr lang="bg-BG" sz="2800" dirty="0" smtClean="0">
                <a:effectLst/>
              </a:rPr>
              <a:t>.</a:t>
            </a:r>
            <a:endParaRPr lang="en-US" sz="2800" dirty="0" smtClean="0">
              <a:effectLst/>
            </a:endParaRPr>
          </a:p>
          <a:p>
            <a:pPr lvl="1"/>
            <a:r>
              <a:rPr lang="en-US" sz="2800" dirty="0">
                <a:effectLst/>
              </a:rPr>
              <a:t>HTML</a:t>
            </a:r>
            <a:r>
              <a:rPr lang="bg-BG" sz="2800" dirty="0">
                <a:effectLst/>
              </a:rPr>
              <a:t> е написан под формата на </a:t>
            </a:r>
            <a:r>
              <a:rPr lang="en-US" sz="2800" dirty="0">
                <a:effectLst/>
              </a:rPr>
              <a:t>HTML</a:t>
            </a:r>
            <a:r>
              <a:rPr lang="bg-BG" sz="2800" dirty="0">
                <a:effectLst/>
              </a:rPr>
              <a:t> елементи състоящи се от тагове заградени с ъглови скоби, в съдържанието на уеб страницата.</a:t>
            </a:r>
          </a:p>
          <a:p>
            <a:pPr lvl="1"/>
            <a:r>
              <a:rPr lang="bg-BG" sz="2800" dirty="0" smtClean="0">
                <a:effectLst/>
              </a:rPr>
              <a:t>Източник</a:t>
            </a:r>
            <a:r>
              <a:rPr lang="en-US" sz="2800" dirty="0" smtClean="0">
                <a:effectLst/>
              </a:rPr>
              <a:t>:</a:t>
            </a:r>
            <a:r>
              <a:rPr lang="bg-BG" sz="2800" dirty="0" smtClean="0">
                <a:effectLst/>
              </a:rPr>
              <a:t> </a:t>
            </a:r>
            <a:r>
              <a:rPr lang="en-US" sz="2800" dirty="0" smtClean="0">
                <a:effectLst/>
                <a:hlinkClick r:id="rId2"/>
              </a:rPr>
              <a:t>Wikipedia</a:t>
            </a:r>
            <a:endParaRPr lang="bg-BG" sz="2800" dirty="0">
              <a:effectLst/>
            </a:endParaRPr>
          </a:p>
          <a:p>
            <a:pPr lvl="1"/>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1791372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25565499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CSS</a:t>
            </a:r>
          </a:p>
        </p:txBody>
      </p:sp>
      <p:sp>
        <p:nvSpPr>
          <p:cNvPr id="3" name="Content Placeholder 2"/>
          <p:cNvSpPr>
            <a:spLocks noGrp="1"/>
          </p:cNvSpPr>
          <p:nvPr>
            <p:ph idx="1"/>
          </p:nvPr>
        </p:nvSpPr>
        <p:spPr/>
        <p:txBody>
          <a:bodyPr/>
          <a:lstStyle/>
          <a:p>
            <a:r>
              <a:rPr lang="bg-BG" dirty="0" smtClean="0"/>
              <a:t>Въпросите от този раздел по конспект обхващат следните области:</a:t>
            </a:r>
          </a:p>
          <a:p>
            <a:pPr lvl="1"/>
            <a:r>
              <a:rPr lang="bg-BG" dirty="0"/>
              <a:t>Проектиране, дизайн, разработване и тестване на уеб </a:t>
            </a:r>
            <a:r>
              <a:rPr lang="bg-BG" dirty="0" smtClean="0"/>
              <a:t>сайтове</a:t>
            </a:r>
          </a:p>
          <a:p>
            <a:pPr lvl="1"/>
            <a:r>
              <a:rPr lang="bg-BG" dirty="0" smtClean="0"/>
              <a:t>Основни </a:t>
            </a:r>
            <a:r>
              <a:rPr lang="bg-BG" dirty="0"/>
              <a:t>HTML тагове: вмъкване на форматиран текст, изображения, връзки (препратки), </a:t>
            </a:r>
            <a:r>
              <a:rPr lang="bg-BG" dirty="0" smtClean="0"/>
              <a:t>таблици</a:t>
            </a:r>
          </a:p>
          <a:p>
            <a:pPr lvl="1"/>
            <a:r>
              <a:rPr lang="bg-BG" dirty="0" smtClean="0"/>
              <a:t>Език </a:t>
            </a:r>
            <a:r>
              <a:rPr lang="bg-BG" dirty="0"/>
              <a:t>за стилизиране на уеб сайтове </a:t>
            </a:r>
            <a:r>
              <a:rPr lang="en-US" dirty="0" smtClean="0"/>
              <a:t>CSS</a:t>
            </a:r>
            <a:endParaRPr lang="bg-BG" dirty="0" smtClean="0"/>
          </a:p>
          <a:p>
            <a:pPr lvl="1"/>
            <a:r>
              <a:rPr lang="bg-BG" dirty="0"/>
              <a:t>Подравняване на съдържанието в уеб </a:t>
            </a:r>
            <a:r>
              <a:rPr lang="bg-BG" dirty="0" smtClean="0"/>
              <a:t>страница</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val="513530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Уеб дизайн, </a:t>
            </a:r>
            <a:r>
              <a:rPr lang="en-US" dirty="0"/>
              <a:t>HTML, </a:t>
            </a:r>
            <a:r>
              <a:rPr lang="en-US" dirty="0" smtClean="0"/>
              <a:t>CSS</a:t>
            </a:r>
            <a:r>
              <a:rPr lang="bg-BG" dirty="0" smtClean="0"/>
              <a:t> (2)</a:t>
            </a:r>
            <a:endParaRPr lang="en-US" dirty="0"/>
          </a:p>
        </p:txBody>
      </p:sp>
      <p:sp>
        <p:nvSpPr>
          <p:cNvPr id="3" name="Content Placeholder 2"/>
          <p:cNvSpPr>
            <a:spLocks noGrp="1"/>
          </p:cNvSpPr>
          <p:nvPr>
            <p:ph idx="1"/>
          </p:nvPr>
        </p:nvSpPr>
        <p:spPr/>
        <p:txBody>
          <a:bodyPr/>
          <a:lstStyle/>
          <a:p>
            <a:pPr lvl="1"/>
            <a:r>
              <a:rPr lang="bg-BG" dirty="0"/>
              <a:t>Характеристики на страница (фон, цвят, изображения, подравняване, заглавия на страници, кодировка на страници, </a:t>
            </a:r>
            <a:r>
              <a:rPr lang="en-US" dirty="0"/>
              <a:t>meta</a:t>
            </a:r>
            <a:r>
              <a:rPr lang="bg-BG" dirty="0"/>
              <a:t> тагове), параграфи, шрифтове, цветове, вмъкване на </a:t>
            </a:r>
            <a:r>
              <a:rPr lang="bg-BG" dirty="0" smtClean="0"/>
              <a:t>изображения</a:t>
            </a:r>
          </a:p>
          <a:p>
            <a:pPr lvl="1"/>
            <a:r>
              <a:rPr lang="bg-BG" dirty="0" smtClean="0"/>
              <a:t>Превръщане </a:t>
            </a:r>
            <a:r>
              <a:rPr lang="bg-BG" dirty="0"/>
              <a:t>на уеб дизайн (картинка) към уеб сайт. Системи за управление на </a:t>
            </a:r>
            <a:r>
              <a:rPr lang="bg-BG" dirty="0" smtClean="0"/>
              <a:t>съдържание</a:t>
            </a:r>
          </a:p>
          <a:p>
            <a:pPr lvl="1"/>
            <a:r>
              <a:rPr lang="bg-BG" dirty="0" smtClean="0"/>
              <a:t>Рамки </a:t>
            </a:r>
            <a:r>
              <a:rPr lang="bg-BG" dirty="0"/>
              <a:t>(</a:t>
            </a:r>
            <a:r>
              <a:rPr lang="en-US" dirty="0"/>
              <a:t>frames</a:t>
            </a:r>
            <a:r>
              <a:rPr lang="bg-BG" dirty="0"/>
              <a:t>). Навигация: прехвърляне на управлението в рамки (</a:t>
            </a:r>
            <a:r>
              <a:rPr lang="en-US" dirty="0"/>
              <a:t>frames</a:t>
            </a:r>
            <a:r>
              <a:rPr lang="bg-BG" dirty="0" smtClean="0"/>
              <a:t>)</a:t>
            </a:r>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21435253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Коя e предходната версия на HTML преди HTML5?</a:t>
            </a:r>
            <a:endParaRPr lang="en-US" dirty="0" smtClean="0"/>
          </a:p>
          <a:p>
            <a:pPr marL="871538" lvl="1" indent="-514350">
              <a:buFont typeface="+mj-lt"/>
              <a:buAutoNum type="alphaLcParenR"/>
            </a:pPr>
            <a:r>
              <a:rPr lang="en-US" dirty="0" smtClean="0"/>
              <a:t>HTML 4</a:t>
            </a:r>
          </a:p>
          <a:p>
            <a:pPr marL="871538" lvl="1" indent="-514350">
              <a:buFont typeface="+mj-lt"/>
              <a:buAutoNum type="alphaLcParenR"/>
            </a:pPr>
            <a:r>
              <a:rPr lang="en-US" dirty="0" smtClean="0"/>
              <a:t>HTML 4.9</a:t>
            </a:r>
          </a:p>
          <a:p>
            <a:pPr marL="871538" lvl="1" indent="-514350">
              <a:buFont typeface="+mj-lt"/>
              <a:buAutoNum type="alphaLcParenR"/>
            </a:pPr>
            <a:r>
              <a:rPr lang="en-US" dirty="0" smtClean="0"/>
              <a:t>HTML 4.01</a:t>
            </a:r>
          </a:p>
          <a:p>
            <a:pPr marL="871538" lvl="1" indent="-514350">
              <a:buFont typeface="+mj-lt"/>
              <a:buAutoNum type="alphaLcParenR"/>
            </a:pPr>
            <a:r>
              <a:rPr lang="en-US" dirty="0" smtClean="0"/>
              <a:t>HTML 4.1</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en-US" sz="2800" dirty="0" smtClean="0">
                <a:effectLst/>
              </a:rPr>
              <a:t>HTML</a:t>
            </a:r>
            <a:r>
              <a:rPr lang="bg-BG" sz="2800" dirty="0" smtClean="0">
                <a:effectLst/>
              </a:rPr>
              <a:t> </a:t>
            </a:r>
            <a:r>
              <a:rPr lang="bg-BG" sz="2800" dirty="0">
                <a:effectLst/>
              </a:rPr>
              <a:t>е пуснат в експлоатация през 1999 година, с допълнителен списък от печатни грешки публикуван през 2001г. През 2004г. започва работата по </a:t>
            </a:r>
            <a:r>
              <a:rPr lang="en-US" sz="2800" dirty="0">
                <a:effectLst/>
              </a:rPr>
              <a:t>HTML5</a:t>
            </a:r>
            <a:r>
              <a:rPr lang="bg-BG" sz="2800" dirty="0">
                <a:effectLst/>
              </a:rPr>
              <a:t> във </a:t>
            </a:r>
            <a:r>
              <a:rPr lang="en-US" sz="2800" dirty="0">
                <a:effectLst/>
                <a:hlinkClick r:id="rId2"/>
              </a:rPr>
              <a:t>WHATWG</a:t>
            </a:r>
            <a:r>
              <a:rPr lang="en-US" sz="2800" dirty="0">
                <a:effectLst/>
              </a:rPr>
              <a:t>, </a:t>
            </a:r>
            <a:r>
              <a:rPr lang="bg-BG" sz="2800" dirty="0">
                <a:effectLst/>
              </a:rPr>
              <a:t>която бива присъединена към </a:t>
            </a:r>
            <a:r>
              <a:rPr lang="en-US" sz="2800" dirty="0">
                <a:effectLst/>
              </a:rPr>
              <a:t>W3C</a:t>
            </a:r>
            <a:r>
              <a:rPr lang="bg-BG" sz="2800" dirty="0">
                <a:effectLst/>
              </a:rPr>
              <a:t> през 2008г.</a:t>
            </a:r>
          </a:p>
          <a:p>
            <a:pPr lvl="1"/>
            <a:r>
              <a:rPr lang="bg-BG" sz="2800" dirty="0" smtClean="0"/>
              <a:t>Източник: </a:t>
            </a:r>
            <a:r>
              <a:rPr lang="en-US" sz="2800" dirty="0" smtClean="0">
                <a:hlinkClick r:id="rId3"/>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val="125355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Какви са двата основни типа софтуер, който се намират в компютърната система?</a:t>
            </a:r>
            <a:endParaRPr lang="en-US" dirty="0" smtClean="0"/>
          </a:p>
          <a:p>
            <a:pPr marL="871538" lvl="1" indent="-514350">
              <a:buFont typeface="+mj-lt"/>
              <a:buAutoNum type="alphaLcParenR"/>
            </a:pPr>
            <a:r>
              <a:rPr lang="en-US" dirty="0" err="1" smtClean="0"/>
              <a:t>Вграден</a:t>
            </a:r>
            <a:r>
              <a:rPr lang="en-US" dirty="0" smtClean="0"/>
              <a:t> </a:t>
            </a:r>
            <a:r>
              <a:rPr lang="bg-BG" dirty="0" smtClean="0"/>
              <a:t>(</a:t>
            </a:r>
            <a:r>
              <a:rPr lang="bg-BG" dirty="0" err="1" smtClean="0"/>
              <a:t>embedded</a:t>
            </a:r>
            <a:r>
              <a:rPr lang="bg-BG" dirty="0" smtClean="0"/>
              <a:t>)</a:t>
            </a:r>
            <a:r>
              <a:rPr lang="en-US" dirty="0" smtClean="0"/>
              <a:t> </a:t>
            </a:r>
            <a:r>
              <a:rPr lang="en-US" dirty="0" err="1" smtClean="0"/>
              <a:t>софтуер</a:t>
            </a:r>
            <a:r>
              <a:rPr lang="en-US" dirty="0" smtClean="0"/>
              <a:t> и </a:t>
            </a:r>
            <a:r>
              <a:rPr lang="bg-BG" dirty="0" err="1" smtClean="0"/>
              <a:t>plug-in</a:t>
            </a:r>
            <a:r>
              <a:rPr lang="en-US" dirty="0" smtClean="0"/>
              <a:t>-и</a:t>
            </a:r>
          </a:p>
          <a:p>
            <a:pPr marL="871538" lvl="1" indent="-514350">
              <a:buFont typeface="+mj-lt"/>
              <a:buAutoNum type="alphaLcParenR"/>
            </a:pPr>
            <a:r>
              <a:rPr lang="en-US" dirty="0" err="1" smtClean="0"/>
              <a:t>Практичен</a:t>
            </a:r>
            <a:r>
              <a:rPr lang="bg-BG" dirty="0" smtClean="0"/>
              <a:t> (</a:t>
            </a:r>
            <a:r>
              <a:rPr lang="bg-BG" dirty="0" err="1" smtClean="0"/>
              <a:t>utility</a:t>
            </a:r>
            <a:r>
              <a:rPr lang="bg-BG" dirty="0" smtClean="0"/>
              <a:t>) </a:t>
            </a:r>
            <a:r>
              <a:rPr lang="en-US" dirty="0" err="1" smtClean="0"/>
              <a:t>софтуер</a:t>
            </a:r>
            <a:r>
              <a:rPr lang="en-US" dirty="0" smtClean="0"/>
              <a:t> и </a:t>
            </a:r>
            <a:r>
              <a:rPr lang="en-US" dirty="0" err="1" smtClean="0"/>
              <a:t>приложен</a:t>
            </a:r>
            <a:r>
              <a:rPr lang="bg-BG" dirty="0" smtClean="0"/>
              <a:t> (</a:t>
            </a:r>
            <a:r>
              <a:rPr lang="bg-BG" dirty="0" err="1" smtClean="0"/>
              <a:t>application</a:t>
            </a:r>
            <a:r>
              <a:rPr lang="bg-BG" dirty="0" smtClean="0"/>
              <a:t>) </a:t>
            </a:r>
            <a:r>
              <a:rPr lang="en-US" dirty="0" err="1" smtClean="0"/>
              <a:t>софтуер</a:t>
            </a:r>
            <a:endParaRPr lang="en-US" dirty="0" smtClean="0"/>
          </a:p>
          <a:p>
            <a:pPr marL="871538" lvl="1" indent="-514350">
              <a:buFont typeface="+mj-lt"/>
              <a:buAutoNum type="alphaLcParenR"/>
            </a:pPr>
            <a:r>
              <a:rPr lang="en-US" dirty="0" smtClean="0"/>
              <a:t> </a:t>
            </a:r>
            <a:r>
              <a:rPr lang="en-US" dirty="0" err="1" smtClean="0"/>
              <a:t>Систем</a:t>
            </a:r>
            <a:r>
              <a:rPr lang="bg-BG" dirty="0" smtClean="0"/>
              <a:t>e</a:t>
            </a:r>
            <a:r>
              <a:rPr lang="en-US" dirty="0" smtClean="0"/>
              <a:t>н (</a:t>
            </a:r>
            <a:r>
              <a:rPr lang="bg-BG" dirty="0" err="1" smtClean="0"/>
              <a:t>system</a:t>
            </a:r>
            <a:r>
              <a:rPr lang="en-US" dirty="0" smtClean="0"/>
              <a:t>) </a:t>
            </a:r>
            <a:r>
              <a:rPr lang="en-US" dirty="0" err="1" smtClean="0"/>
              <a:t>софтуер</a:t>
            </a:r>
            <a:r>
              <a:rPr lang="en-US" dirty="0" smtClean="0"/>
              <a:t> и </a:t>
            </a:r>
            <a:r>
              <a:rPr lang="en-US" dirty="0" err="1" smtClean="0"/>
              <a:t>приложен</a:t>
            </a:r>
            <a:r>
              <a:rPr lang="en-US" dirty="0" smtClean="0"/>
              <a:t> (</a:t>
            </a:r>
            <a:r>
              <a:rPr lang="bg-BG" dirty="0" err="1" smtClean="0"/>
              <a:t>application</a:t>
            </a:r>
            <a:r>
              <a:rPr lang="en-US" dirty="0" smtClean="0"/>
              <a:t>) </a:t>
            </a:r>
            <a:r>
              <a:rPr lang="en-US" dirty="0" err="1" smtClean="0"/>
              <a:t>софтуер</a:t>
            </a:r>
            <a:endParaRPr lang="en-US" dirty="0" smtClean="0"/>
          </a:p>
          <a:p>
            <a:pPr marL="871538" lvl="1" indent="-514350">
              <a:buFont typeface="+mj-lt"/>
              <a:buAutoNum type="alphaLcParenR"/>
            </a:pPr>
            <a:r>
              <a:rPr lang="en-US" dirty="0" err="1" smtClean="0"/>
              <a:t>Систем</a:t>
            </a:r>
            <a:r>
              <a:rPr lang="bg-BG" dirty="0" smtClean="0"/>
              <a:t>e</a:t>
            </a:r>
            <a:r>
              <a:rPr lang="en-US" dirty="0" smtClean="0"/>
              <a:t>н (</a:t>
            </a:r>
            <a:r>
              <a:rPr lang="bg-BG" dirty="0" err="1" smtClean="0"/>
              <a:t>system</a:t>
            </a:r>
            <a:r>
              <a:rPr lang="en-US" dirty="0" smtClean="0"/>
              <a:t>) </a:t>
            </a:r>
            <a:r>
              <a:rPr lang="en-US" dirty="0" err="1" smtClean="0"/>
              <a:t>софтуер</a:t>
            </a:r>
            <a:r>
              <a:rPr lang="en-US" dirty="0" smtClean="0"/>
              <a:t> и </a:t>
            </a:r>
            <a:r>
              <a:rPr lang="en-US" dirty="0" err="1" smtClean="0"/>
              <a:t>програмен</a:t>
            </a:r>
            <a:r>
              <a:rPr lang="en-US" dirty="0" smtClean="0"/>
              <a:t> (</a:t>
            </a:r>
            <a:r>
              <a:rPr lang="bg-BG" dirty="0" err="1" smtClean="0"/>
              <a:t>programming</a:t>
            </a:r>
            <a:r>
              <a:rPr lang="en-US" dirty="0" smtClean="0"/>
              <a:t>) </a:t>
            </a:r>
            <a:r>
              <a:rPr lang="en-US" dirty="0" err="1" smtClean="0"/>
              <a:t>софтуер</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Oval 4"/>
          <p:cNvSpPr/>
          <p:nvPr/>
        </p:nvSpPr>
        <p:spPr>
          <a:xfrm>
            <a:off x="533400" y="3810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val="4870736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a:xfrm>
            <a:off x="228600" y="990600"/>
            <a:ext cx="8686800" cy="5638800"/>
          </a:xfrm>
        </p:spPr>
        <p:txBody>
          <a:bodyPr/>
          <a:lstStyle/>
          <a:p>
            <a:r>
              <a:rPr lang="bg-BG" sz="3000" dirty="0" smtClean="0"/>
              <a:t>Въпросите от този раздел по конспект обхващат следните области:</a:t>
            </a:r>
          </a:p>
          <a:p>
            <a:pPr lvl="1"/>
            <a:r>
              <a:rPr lang="bg-BG" sz="2800" dirty="0"/>
              <a:t>Скриптови езици за програмиране в </a:t>
            </a:r>
            <a:r>
              <a:rPr lang="bg-BG" sz="2800" dirty="0" smtClean="0"/>
              <a:t>Интернет: </a:t>
            </a:r>
            <a:r>
              <a:rPr lang="en-US" sz="2800" dirty="0"/>
              <a:t>JavaScript</a:t>
            </a:r>
            <a:r>
              <a:rPr lang="bg-BG" sz="2800" dirty="0"/>
              <a:t>, </a:t>
            </a:r>
            <a:r>
              <a:rPr lang="en-US" sz="2800" dirty="0"/>
              <a:t>Perl</a:t>
            </a:r>
            <a:r>
              <a:rPr lang="bg-BG" sz="2800" dirty="0"/>
              <a:t>, </a:t>
            </a:r>
            <a:r>
              <a:rPr lang="en-US" sz="2800" dirty="0"/>
              <a:t>VBScript</a:t>
            </a:r>
            <a:r>
              <a:rPr lang="bg-BG" sz="2800" dirty="0"/>
              <a:t>. Общи сведения за </a:t>
            </a:r>
            <a:r>
              <a:rPr lang="en-US" sz="2800" dirty="0"/>
              <a:t>JavaScript</a:t>
            </a:r>
            <a:r>
              <a:rPr lang="bg-BG" sz="2800" dirty="0"/>
              <a:t>. Типове данни. Променливи. Оператор за присвояване. Операции и изрази. Условен оператор. Оператори за цикъл. Функции в </a:t>
            </a:r>
            <a:r>
              <a:rPr lang="en-US" sz="2800" dirty="0"/>
              <a:t>JavaScript</a:t>
            </a:r>
            <a:r>
              <a:rPr lang="bg-BG" sz="2800" dirty="0"/>
              <a:t>. Обекти в </a:t>
            </a:r>
            <a:r>
              <a:rPr lang="en-US" sz="2800" dirty="0"/>
              <a:t>JavaScript</a:t>
            </a:r>
            <a:r>
              <a:rPr lang="bg-BG" sz="2800" dirty="0"/>
              <a:t>. Масиви. Класове </a:t>
            </a:r>
            <a:r>
              <a:rPr lang="en-US" sz="2800" dirty="0"/>
              <a:t>Date, Math</a:t>
            </a:r>
            <a:r>
              <a:rPr lang="bg-BG" sz="2800" dirty="0"/>
              <a:t>. Обекти</a:t>
            </a:r>
            <a:r>
              <a:rPr lang="en-US" sz="2800" dirty="0"/>
              <a:t> document, window, navigator.</a:t>
            </a:r>
            <a:r>
              <a:rPr lang="bg-BG" sz="2800" dirty="0"/>
              <a:t> Събития в </a:t>
            </a:r>
            <a:r>
              <a:rPr lang="en-US" sz="2800" dirty="0"/>
              <a:t>JavaScript</a:t>
            </a:r>
            <a:r>
              <a:rPr lang="bg-BG" sz="2800" dirty="0"/>
              <a:t>. Обектен модел </a:t>
            </a:r>
            <a:r>
              <a:rPr lang="en-US" sz="2800" dirty="0"/>
              <a:t>DOM</a:t>
            </a:r>
            <a:r>
              <a:rPr lang="bg-BG" sz="2800" dirty="0"/>
              <a:t> и манипулация с </a:t>
            </a:r>
            <a:r>
              <a:rPr lang="en-US" sz="2800" dirty="0"/>
              <a:t>JavaScript</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Tree>
    <p:extLst>
      <p:ext uri="{BB962C8B-B14F-4D97-AF65-F5344CB8AC3E}">
        <p14:creationId xmlns:p14="http://schemas.microsoft.com/office/powerpoint/2010/main" val="14090017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Кое от посочените твърдения НЕ Е вярно за </a:t>
            </a:r>
            <a:r>
              <a:rPr lang="bg-BG" dirty="0" err="1" smtClean="0"/>
              <a:t>JavaScript</a:t>
            </a:r>
            <a:endParaRPr lang="en-US" dirty="0" smtClean="0"/>
          </a:p>
          <a:p>
            <a:pPr marL="871538" lvl="1" indent="-514350">
              <a:buFont typeface="+mj-lt"/>
              <a:buAutoNum type="alphaLcParenR"/>
            </a:pPr>
            <a:r>
              <a:rPr lang="bg-BG" dirty="0" err="1" smtClean="0"/>
              <a:t>JavaScript</a:t>
            </a:r>
            <a:r>
              <a:rPr lang="en-US" dirty="0" smtClean="0"/>
              <a:t> е </a:t>
            </a:r>
            <a:r>
              <a:rPr lang="en-US" dirty="0" err="1" smtClean="0"/>
              <a:t>последната</a:t>
            </a:r>
            <a:r>
              <a:rPr lang="en-US" dirty="0" smtClean="0"/>
              <a:t> </a:t>
            </a:r>
            <a:r>
              <a:rPr lang="en-US" dirty="0" err="1" smtClean="0"/>
              <a:t>версия</a:t>
            </a:r>
            <a:r>
              <a:rPr lang="en-US" dirty="0" smtClean="0"/>
              <a:t> </a:t>
            </a:r>
            <a:r>
              <a:rPr lang="en-US" dirty="0" err="1" smtClean="0"/>
              <a:t>на</a:t>
            </a:r>
            <a:r>
              <a:rPr lang="bg-BG" dirty="0" smtClean="0"/>
              <a:t> </a:t>
            </a:r>
            <a:r>
              <a:rPr lang="bg-BG" dirty="0" err="1" smtClean="0"/>
              <a:t>Java</a:t>
            </a:r>
            <a:endParaRPr lang="en-US" dirty="0" smtClean="0"/>
          </a:p>
          <a:p>
            <a:pPr marL="871538" lvl="1" indent="-514350">
              <a:buFont typeface="+mj-lt"/>
              <a:buAutoNum type="alphaLcParenR"/>
            </a:pPr>
            <a:r>
              <a:rPr lang="en-US" dirty="0" smtClean="0"/>
              <a:t>В JavaScript </a:t>
            </a:r>
            <a:r>
              <a:rPr lang="en-US" dirty="0" err="1" smtClean="0"/>
              <a:t>има</a:t>
            </a:r>
            <a:r>
              <a:rPr lang="en-US" dirty="0" smtClean="0"/>
              <a:t> </a:t>
            </a:r>
            <a:r>
              <a:rPr lang="en-US" dirty="0" err="1" smtClean="0"/>
              <a:t>два</a:t>
            </a:r>
            <a:r>
              <a:rPr lang="en-US" dirty="0" smtClean="0"/>
              <a:t> </a:t>
            </a:r>
            <a:r>
              <a:rPr lang="en-US" dirty="0" err="1" smtClean="0"/>
              <a:t>вида</a:t>
            </a:r>
            <a:r>
              <a:rPr lang="en-US" dirty="0" smtClean="0"/>
              <a:t> </a:t>
            </a:r>
            <a:r>
              <a:rPr lang="en-US" dirty="0" err="1" smtClean="0"/>
              <a:t>обхват</a:t>
            </a:r>
            <a:r>
              <a:rPr lang="en-US" dirty="0" smtClean="0"/>
              <a:t> </a:t>
            </a:r>
            <a:r>
              <a:rPr lang="en-US" dirty="0" err="1" smtClean="0"/>
              <a:t>за</a:t>
            </a:r>
            <a:r>
              <a:rPr lang="en-US" dirty="0" smtClean="0"/>
              <a:t> </a:t>
            </a:r>
            <a:r>
              <a:rPr lang="en-US" dirty="0" err="1" smtClean="0"/>
              <a:t>променливите</a:t>
            </a:r>
            <a:r>
              <a:rPr lang="en-US" dirty="0" smtClean="0"/>
              <a:t>: </a:t>
            </a:r>
            <a:r>
              <a:rPr lang="en-US" dirty="0" err="1" smtClean="0"/>
              <a:t>функционален</a:t>
            </a:r>
            <a:r>
              <a:rPr lang="en-US" dirty="0" smtClean="0"/>
              <a:t> и </a:t>
            </a:r>
            <a:r>
              <a:rPr lang="en-US" dirty="0" err="1" smtClean="0"/>
              <a:t>глобален</a:t>
            </a:r>
            <a:endParaRPr lang="en-US" dirty="0" smtClean="0"/>
          </a:p>
          <a:p>
            <a:pPr marL="871538" lvl="1" indent="-514350">
              <a:buFont typeface="+mj-lt"/>
              <a:buAutoNum type="alphaLcParenR"/>
            </a:pPr>
            <a:r>
              <a:rPr lang="en-US" dirty="0" smtClean="0"/>
              <a:t>JavaScript е </a:t>
            </a:r>
            <a:r>
              <a:rPr lang="en-US" dirty="0" err="1" smtClean="0"/>
              <a:t>интерпретиран</a:t>
            </a:r>
            <a:r>
              <a:rPr lang="en-US" dirty="0" smtClean="0"/>
              <a:t> </a:t>
            </a:r>
            <a:r>
              <a:rPr lang="en-US" dirty="0" err="1" smtClean="0"/>
              <a:t>език</a:t>
            </a:r>
            <a:r>
              <a:rPr lang="en-US" dirty="0" smtClean="0"/>
              <a:t> </a:t>
            </a:r>
            <a:r>
              <a:rPr lang="en-US" dirty="0" err="1" smtClean="0"/>
              <a:t>за</a:t>
            </a:r>
            <a:r>
              <a:rPr lang="en-US" dirty="0" smtClean="0"/>
              <a:t> </a:t>
            </a:r>
            <a:r>
              <a:rPr lang="en-US" dirty="0" err="1" smtClean="0"/>
              <a:t>програмиране</a:t>
            </a:r>
            <a:endParaRPr lang="en-US" dirty="0" smtClean="0"/>
          </a:p>
          <a:p>
            <a:pPr marL="871538" lvl="1" indent="-514350">
              <a:buFont typeface="+mj-lt"/>
              <a:buAutoNum type="alphaLcParenR"/>
            </a:pPr>
            <a:r>
              <a:rPr lang="en-US" dirty="0" err="1" smtClean="0"/>
              <a:t>Можете</a:t>
            </a:r>
            <a:r>
              <a:rPr lang="en-US" dirty="0" smtClean="0"/>
              <a:t> </a:t>
            </a:r>
            <a:r>
              <a:rPr lang="en-US" dirty="0" err="1" smtClean="0"/>
              <a:t>да</a:t>
            </a:r>
            <a:r>
              <a:rPr lang="en-US" dirty="0" smtClean="0"/>
              <a:t> </a:t>
            </a:r>
            <a:r>
              <a:rPr lang="en-US" dirty="0" err="1" smtClean="0"/>
              <a:t>използвате</a:t>
            </a:r>
            <a:r>
              <a:rPr lang="en-US" dirty="0" smtClean="0"/>
              <a:t> JavaScript </a:t>
            </a:r>
            <a:r>
              <a:rPr lang="en-US" dirty="0" err="1" smtClean="0"/>
              <a:t>код</a:t>
            </a:r>
            <a:r>
              <a:rPr lang="en-US" dirty="0" smtClean="0"/>
              <a:t> в </a:t>
            </a:r>
            <a:r>
              <a:rPr lang="en-US" dirty="0" err="1" smtClean="0"/>
              <a:t>приложения</a:t>
            </a:r>
            <a:r>
              <a:rPr lang="en-US" dirty="0" smtClean="0"/>
              <a:t> </a:t>
            </a:r>
            <a:r>
              <a:rPr lang="en-US" dirty="0" err="1" smtClean="0"/>
              <a:t>на</a:t>
            </a:r>
            <a:r>
              <a:rPr lang="en-US" dirty="0" smtClean="0"/>
              <a:t> </a:t>
            </a:r>
            <a:r>
              <a:rPr lang="en-US" dirty="0" err="1" smtClean="0"/>
              <a:t>браузъра</a:t>
            </a:r>
            <a:r>
              <a:rPr lang="en-US" dirty="0" smtClean="0"/>
              <a:t> </a:t>
            </a:r>
            <a:r>
              <a:rPr lang="en-US" dirty="0" err="1" smtClean="0"/>
              <a:t>заедно</a:t>
            </a:r>
            <a:r>
              <a:rPr lang="en-US" dirty="0" smtClean="0"/>
              <a:t> с HTML, CSS и Document Object Model (DOM)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 name="Oval 4"/>
          <p:cNvSpPr/>
          <p:nvPr/>
        </p:nvSpPr>
        <p:spPr>
          <a:xfrm>
            <a:off x="495300" y="21741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en-US" sz="2800" dirty="0" smtClean="0"/>
              <a:t> </a:t>
            </a:r>
            <a:r>
              <a:rPr lang="bg-BG" sz="2800" dirty="0" err="1" smtClean="0"/>
              <a:t>Java</a:t>
            </a:r>
            <a:r>
              <a:rPr lang="bg-BG" sz="2800" dirty="0" smtClean="0"/>
              <a:t> е обектно-ориентиран език за програмиране, а </a:t>
            </a:r>
            <a:r>
              <a:rPr lang="bg-BG" sz="2800" dirty="0" err="1" smtClean="0"/>
              <a:t>Java</a:t>
            </a:r>
            <a:r>
              <a:rPr lang="bg-BG" sz="2800" dirty="0" smtClean="0"/>
              <a:t> </a:t>
            </a:r>
            <a:r>
              <a:rPr lang="bg-BG" sz="2800" dirty="0" err="1" smtClean="0"/>
              <a:t>Script</a:t>
            </a:r>
            <a:r>
              <a:rPr lang="bg-BG" sz="2800" dirty="0" smtClean="0"/>
              <a:t> е обектно-ориентиран </a:t>
            </a:r>
            <a:r>
              <a:rPr lang="bg-BG" sz="2800" dirty="0" err="1" smtClean="0"/>
              <a:t>скриптов</a:t>
            </a:r>
            <a:r>
              <a:rPr lang="bg-BG" sz="2800" dirty="0" smtClean="0"/>
              <a:t> език. </a:t>
            </a:r>
            <a:r>
              <a:rPr lang="bg-BG" sz="2800" dirty="0" err="1" smtClean="0"/>
              <a:t>Java</a:t>
            </a:r>
            <a:r>
              <a:rPr lang="bg-BG" sz="2800" dirty="0" smtClean="0"/>
              <a:t> създава приложения, които работят във виртуална машина или браузър, докато </a:t>
            </a:r>
            <a:r>
              <a:rPr lang="bg-BG" sz="2800" dirty="0" err="1" smtClean="0"/>
              <a:t>JavaScript</a:t>
            </a:r>
            <a:r>
              <a:rPr lang="bg-BG" sz="2800" dirty="0" smtClean="0"/>
              <a:t> кода използва браузър. Те изискват различни плъгини.</a:t>
            </a:r>
            <a:endParaRPr lang="en-US" sz="2800" dirty="0" smtClean="0"/>
          </a:p>
          <a:p>
            <a:pPr lvl="1"/>
            <a:r>
              <a:rPr lang="bg-BG" sz="2800" dirty="0" smtClean="0"/>
              <a:t>Източник: </a:t>
            </a:r>
            <a:r>
              <a:rPr lang="en-US" sz="2800" dirty="0" smtClean="0">
                <a:hlinkClick r:id="rId2"/>
              </a:rPr>
              <a:t>www.java.com</a:t>
            </a:r>
            <a:r>
              <a:rPr lang="en-US" sz="2800" dirty="0" smtClean="0"/>
              <a:t>; </a:t>
            </a:r>
            <a:r>
              <a:rPr lang="en-US" sz="2800" dirty="0" smtClean="0">
                <a:hlinkClick r:id="rId3"/>
              </a:rPr>
              <a:t>Wikipedia</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val="32694984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bg-BG" sz="3600" dirty="0" smtClean="0"/>
              <a:t>Академия на Телерик за ученици</a:t>
            </a:r>
            <a:endParaRPr lang="bg-BG" sz="3600" dirty="0"/>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bg-BG" sz="7200" dirty="0" smtClean="0"/>
              <a:t>Въпроси</a:t>
            </a:r>
            <a:r>
              <a:rPr lang="en-US" sz="7200" dirty="0" smtClean="0"/>
              <a:t>?</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Tree>
    <p:extLst>
      <p:ext uri="{BB962C8B-B14F-4D97-AF65-F5344CB8AC3E}">
        <p14:creationId xmlns:p14="http://schemas.microsoft.com/office/powerpoint/2010/main" val="69559813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dirty="0" smtClean="0"/>
              <a:t>Информация:</a:t>
            </a:r>
            <a:endParaRPr lang="en-US" dirty="0" smtClean="0"/>
          </a:p>
          <a:p>
            <a:pPr lvl="1"/>
            <a:r>
              <a:rPr lang="en-US" sz="2800" b="0" dirty="0" smtClean="0"/>
              <a:t> </a:t>
            </a:r>
            <a:r>
              <a:rPr lang="bg-BG" sz="2800" dirty="0" smtClean="0"/>
              <a:t>Двата основни вида софтуер, които ще откриете в един компютър, включват системен софтуер и приложен софтуер. Системният софтуер контролира вътрешните компютърни операции. Той включва в себе си </a:t>
            </a:r>
            <a:r>
              <a:rPr lang="bg-BG" sz="2800" dirty="0" err="1" smtClean="0"/>
              <a:t>драйвърите</a:t>
            </a:r>
            <a:r>
              <a:rPr lang="bg-BG" sz="2800" dirty="0" smtClean="0"/>
              <a:t> за различните устройства и операционната програма. Приложният софтуер казва на компютъра как да реши даден проблем. Той включва видео игри, текстова обработка и електронни таблици.</a:t>
            </a:r>
            <a:endParaRPr lang="en-US" sz="2800" dirty="0" smtClean="0"/>
          </a:p>
          <a:p>
            <a:pPr lvl="1"/>
            <a:r>
              <a:rPr lang="bg-BG" sz="2800" dirty="0" smtClean="0"/>
              <a:t>Източник: </a:t>
            </a:r>
            <a:r>
              <a:rPr lang="en-US" sz="2800" dirty="0" smtClean="0">
                <a:hlinkClick r:id="rId2"/>
              </a:rPr>
              <a:t>www.buzzle.com</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Tree>
    <p:extLst>
      <p:ext uri="{BB962C8B-B14F-4D97-AF65-F5344CB8AC3E}">
        <p14:creationId xmlns:p14="http://schemas.microsoft.com/office/powerpoint/2010/main" val="178085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5436</TotalTime>
  <Words>3990</Words>
  <Application>Microsoft Office PowerPoint</Application>
  <PresentationFormat>On-screen Show (4:3)</PresentationFormat>
  <Paragraphs>432</Paragraphs>
  <Slides>84</Slides>
  <Notes>1</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Telerik Academy</vt:lpstr>
      <vt:lpstr>Тренировъчен тест по информационни технологии</vt:lpstr>
      <vt:lpstr>Компютърни системи</vt:lpstr>
      <vt:lpstr>Компютърни системи (хардуер)</vt:lpstr>
      <vt:lpstr>Въпрос</vt:lpstr>
      <vt:lpstr>Отговор</vt:lpstr>
      <vt:lpstr>Софтуерни системи</vt:lpstr>
      <vt:lpstr>Компютърни програми (софтуер)</vt:lpstr>
      <vt:lpstr>Въпрос</vt:lpstr>
      <vt:lpstr>Отговор</vt:lpstr>
      <vt:lpstr>Работа с компютърни системи и програми</vt:lpstr>
      <vt:lpstr>Работа с компютърни програми</vt:lpstr>
      <vt:lpstr>Въпрос</vt:lpstr>
      <vt:lpstr>Отговор</vt:lpstr>
      <vt:lpstr>Пренос на данни и бройни системи</vt:lpstr>
      <vt:lpstr>Пренос на данни. Бройни системи</vt:lpstr>
      <vt:lpstr>Въпрос</vt:lpstr>
      <vt:lpstr>Отговор</vt:lpstr>
      <vt:lpstr>Операционни системи</vt:lpstr>
      <vt:lpstr>Операционни системи</vt:lpstr>
      <vt:lpstr>Въпрос</vt:lpstr>
      <vt:lpstr>Отговор</vt:lpstr>
      <vt:lpstr>Софтуерно инженерство</vt:lpstr>
      <vt:lpstr>Софтуерно инженерство</vt:lpstr>
      <vt:lpstr>Въпрос</vt:lpstr>
      <vt:lpstr>Отговор</vt:lpstr>
      <vt:lpstr>Компресиране на данни</vt:lpstr>
      <vt:lpstr>Компресиране на данни</vt:lpstr>
      <vt:lpstr>Въпрос</vt:lpstr>
      <vt:lpstr>Отговор</vt:lpstr>
      <vt:lpstr>Текстообработка</vt:lpstr>
      <vt:lpstr>Текстообработка</vt:lpstr>
      <vt:lpstr>Текстообработка (2)</vt:lpstr>
      <vt:lpstr>Въпрос</vt:lpstr>
      <vt:lpstr>Отговор</vt:lpstr>
      <vt:lpstr>Компютърна графика</vt:lpstr>
      <vt:lpstr>Компютърна графика</vt:lpstr>
      <vt:lpstr>Въпрос</vt:lpstr>
      <vt:lpstr>Отговор</vt:lpstr>
      <vt:lpstr>Бази от данни</vt:lpstr>
      <vt:lpstr>Бази от данни</vt:lpstr>
      <vt:lpstr>Въпрос</vt:lpstr>
      <vt:lpstr>Отговор</vt:lpstr>
      <vt:lpstr>Информационни системи</vt:lpstr>
      <vt:lpstr>Информационни системи</vt:lpstr>
      <vt:lpstr>Въпрос</vt:lpstr>
      <vt:lpstr>Отговор</vt:lpstr>
      <vt:lpstr>Сигурност и защита на информацията</vt:lpstr>
      <vt:lpstr>Сигурност и защита на информацията</vt:lpstr>
      <vt:lpstr>Въпрос</vt:lpstr>
      <vt:lpstr>Отговор</vt:lpstr>
      <vt:lpstr>Презентационни системи</vt:lpstr>
      <vt:lpstr>Презентационни системи</vt:lpstr>
      <vt:lpstr>Въпрос</vt:lpstr>
      <vt:lpstr>Отговор</vt:lpstr>
      <vt:lpstr>Мултимедия</vt:lpstr>
      <vt:lpstr>Мултимедия</vt:lpstr>
      <vt:lpstr>Въпрос</vt:lpstr>
      <vt:lpstr>Отговор</vt:lpstr>
      <vt:lpstr>Компютърни мрежи</vt:lpstr>
      <vt:lpstr>Компютърни мрежи</vt:lpstr>
      <vt:lpstr>Въпрос</vt:lpstr>
      <vt:lpstr>Отговор</vt:lpstr>
      <vt:lpstr>Устройство на Интернет</vt:lpstr>
      <vt:lpstr>Устройство на Интернет</vt:lpstr>
      <vt:lpstr>Въпрос</vt:lpstr>
      <vt:lpstr>Отговор</vt:lpstr>
      <vt:lpstr>Електронна комуникация</vt:lpstr>
      <vt:lpstr>Електронна комуникация</vt:lpstr>
      <vt:lpstr>Въпрос</vt:lpstr>
      <vt:lpstr>Отговор</vt:lpstr>
      <vt:lpstr>World Wide Web (WWW)</vt:lpstr>
      <vt:lpstr>World Wide Web (WWW)</vt:lpstr>
      <vt:lpstr>Въпрос</vt:lpstr>
      <vt:lpstr>Отговор</vt:lpstr>
      <vt:lpstr>Уеб дизайн, HTML, CSS</vt:lpstr>
      <vt:lpstr>Уеб дизайн, HTML, CSS</vt:lpstr>
      <vt:lpstr>Уеб дизайн, HTML, CSS (2)</vt:lpstr>
      <vt:lpstr>Въпрос</vt:lpstr>
      <vt:lpstr>Отговор</vt:lpstr>
      <vt:lpstr>JavaScript</vt:lpstr>
      <vt:lpstr>JavaScript</vt:lpstr>
      <vt:lpstr>Въпрос</vt:lpstr>
      <vt:lpstr>Отговор</vt:lpstr>
      <vt:lpstr>Академия на Телерик за ученици</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Нанко Геякош</cp:lastModifiedBy>
  <cp:revision>566</cp:revision>
  <dcterms:created xsi:type="dcterms:W3CDTF">2007-12-08T16:03:35Z</dcterms:created>
  <dcterms:modified xsi:type="dcterms:W3CDTF">2013-11-29T08:32:10Z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